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 id="2147483661" r:id="rId2"/>
  </p:sldMasterIdLst>
  <p:notesMasterIdLst>
    <p:notesMasterId r:id="rId49"/>
  </p:notesMasterIdLst>
  <p:handoutMasterIdLst>
    <p:handoutMasterId r:id="rId50"/>
  </p:handoutMasterIdLst>
  <p:sldIdLst>
    <p:sldId id="256" r:id="rId3"/>
    <p:sldId id="275" r:id="rId4"/>
    <p:sldId id="412" r:id="rId5"/>
    <p:sldId id="257" r:id="rId6"/>
    <p:sldId id="341" r:id="rId7"/>
    <p:sldId id="342" r:id="rId8"/>
    <p:sldId id="343" r:id="rId9"/>
    <p:sldId id="344" r:id="rId10"/>
    <p:sldId id="405" r:id="rId11"/>
    <p:sldId id="345" r:id="rId12"/>
    <p:sldId id="381" r:id="rId13"/>
    <p:sldId id="406" r:id="rId14"/>
    <p:sldId id="382" r:id="rId15"/>
    <p:sldId id="383" r:id="rId16"/>
    <p:sldId id="384" r:id="rId17"/>
    <p:sldId id="385" r:id="rId18"/>
    <p:sldId id="407" r:id="rId19"/>
    <p:sldId id="386" r:id="rId20"/>
    <p:sldId id="387" r:id="rId21"/>
    <p:sldId id="388" r:id="rId22"/>
    <p:sldId id="389" r:id="rId23"/>
    <p:sldId id="408" r:id="rId24"/>
    <p:sldId id="362" r:id="rId25"/>
    <p:sldId id="379" r:id="rId26"/>
    <p:sldId id="409" r:id="rId27"/>
    <p:sldId id="394" r:id="rId28"/>
    <p:sldId id="415" r:id="rId29"/>
    <p:sldId id="416" r:id="rId30"/>
    <p:sldId id="413" r:id="rId31"/>
    <p:sldId id="417" r:id="rId32"/>
    <p:sldId id="418" r:id="rId33"/>
    <p:sldId id="419" r:id="rId34"/>
    <p:sldId id="420" r:id="rId35"/>
    <p:sldId id="421" r:id="rId36"/>
    <p:sldId id="414" r:id="rId37"/>
    <p:sldId id="395" r:id="rId38"/>
    <p:sldId id="396" r:id="rId39"/>
    <p:sldId id="422" r:id="rId40"/>
    <p:sldId id="397" r:id="rId41"/>
    <p:sldId id="398" r:id="rId42"/>
    <p:sldId id="425" r:id="rId43"/>
    <p:sldId id="426" r:id="rId44"/>
    <p:sldId id="402" r:id="rId45"/>
    <p:sldId id="403" r:id="rId46"/>
    <p:sldId id="423" r:id="rId47"/>
    <p:sldId id="424" r:id="rId48"/>
  </p:sldIdLst>
  <p:sldSz cx="9144000" cy="6858000" type="screen4x3"/>
  <p:notesSz cx="6858000" cy="9313863"/>
  <p:defaultTextStyle>
    <a:defPPr>
      <a:defRPr lang="en-US"/>
    </a:defPPr>
    <a:lvl1pPr algn="l" rtl="0" fontAlgn="base">
      <a:spcBef>
        <a:spcPct val="0"/>
      </a:spcBef>
      <a:spcAft>
        <a:spcPct val="0"/>
      </a:spcAft>
      <a:defRPr sz="2000" kern="1200">
        <a:solidFill>
          <a:srgbClr val="FFFFFF"/>
        </a:solidFill>
        <a:latin typeface="Times New Roman" pitchFamily="18" charset="0"/>
        <a:ea typeface="+mn-ea"/>
        <a:cs typeface="+mn-cs"/>
      </a:defRPr>
    </a:lvl1pPr>
    <a:lvl2pPr marL="457200" algn="l" rtl="0" fontAlgn="base">
      <a:spcBef>
        <a:spcPct val="0"/>
      </a:spcBef>
      <a:spcAft>
        <a:spcPct val="0"/>
      </a:spcAft>
      <a:defRPr sz="2000" kern="1200">
        <a:solidFill>
          <a:srgbClr val="FFFFFF"/>
        </a:solidFill>
        <a:latin typeface="Times New Roman" pitchFamily="18" charset="0"/>
        <a:ea typeface="+mn-ea"/>
        <a:cs typeface="+mn-cs"/>
      </a:defRPr>
    </a:lvl2pPr>
    <a:lvl3pPr marL="914400" algn="l" rtl="0" fontAlgn="base">
      <a:spcBef>
        <a:spcPct val="0"/>
      </a:spcBef>
      <a:spcAft>
        <a:spcPct val="0"/>
      </a:spcAft>
      <a:defRPr sz="2000" kern="1200">
        <a:solidFill>
          <a:srgbClr val="FFFFFF"/>
        </a:solidFill>
        <a:latin typeface="Times New Roman" pitchFamily="18" charset="0"/>
        <a:ea typeface="+mn-ea"/>
        <a:cs typeface="+mn-cs"/>
      </a:defRPr>
    </a:lvl3pPr>
    <a:lvl4pPr marL="1371600" algn="l" rtl="0" fontAlgn="base">
      <a:spcBef>
        <a:spcPct val="0"/>
      </a:spcBef>
      <a:spcAft>
        <a:spcPct val="0"/>
      </a:spcAft>
      <a:defRPr sz="2000" kern="1200">
        <a:solidFill>
          <a:srgbClr val="FFFFFF"/>
        </a:solidFill>
        <a:latin typeface="Times New Roman" pitchFamily="18" charset="0"/>
        <a:ea typeface="+mn-ea"/>
        <a:cs typeface="+mn-cs"/>
      </a:defRPr>
    </a:lvl4pPr>
    <a:lvl5pPr marL="1828800" algn="l" rtl="0" fontAlgn="base">
      <a:spcBef>
        <a:spcPct val="0"/>
      </a:spcBef>
      <a:spcAft>
        <a:spcPct val="0"/>
      </a:spcAft>
      <a:defRPr sz="2000" kern="1200">
        <a:solidFill>
          <a:srgbClr val="FFFFFF"/>
        </a:solidFill>
        <a:latin typeface="Times New Roman" pitchFamily="18" charset="0"/>
        <a:ea typeface="+mn-ea"/>
        <a:cs typeface="+mn-cs"/>
      </a:defRPr>
    </a:lvl5pPr>
    <a:lvl6pPr marL="2286000" algn="l" defTabSz="914400" rtl="0" eaLnBrk="1" latinLnBrk="0" hangingPunct="1">
      <a:defRPr sz="2000" kern="1200">
        <a:solidFill>
          <a:srgbClr val="FFFFFF"/>
        </a:solidFill>
        <a:latin typeface="Times New Roman" pitchFamily="18" charset="0"/>
        <a:ea typeface="+mn-ea"/>
        <a:cs typeface="+mn-cs"/>
      </a:defRPr>
    </a:lvl6pPr>
    <a:lvl7pPr marL="2743200" algn="l" defTabSz="914400" rtl="0" eaLnBrk="1" latinLnBrk="0" hangingPunct="1">
      <a:defRPr sz="2000" kern="1200">
        <a:solidFill>
          <a:srgbClr val="FFFFFF"/>
        </a:solidFill>
        <a:latin typeface="Times New Roman" pitchFamily="18" charset="0"/>
        <a:ea typeface="+mn-ea"/>
        <a:cs typeface="+mn-cs"/>
      </a:defRPr>
    </a:lvl7pPr>
    <a:lvl8pPr marL="3200400" algn="l" defTabSz="914400" rtl="0" eaLnBrk="1" latinLnBrk="0" hangingPunct="1">
      <a:defRPr sz="2000" kern="1200">
        <a:solidFill>
          <a:srgbClr val="FFFFFF"/>
        </a:solidFill>
        <a:latin typeface="Times New Roman" pitchFamily="18" charset="0"/>
        <a:ea typeface="+mn-ea"/>
        <a:cs typeface="+mn-cs"/>
      </a:defRPr>
    </a:lvl8pPr>
    <a:lvl9pPr marL="3657600" algn="l" defTabSz="914400" rtl="0" eaLnBrk="1" latinLnBrk="0" hangingPunct="1">
      <a:defRPr sz="2000" kern="1200">
        <a:solidFill>
          <a:srgbClr val="FFFFFF"/>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4"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22222"/>
    <a:srgbClr val="FFFFFF"/>
    <a:srgbClr val="18B2B6"/>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803" autoAdjust="0"/>
    <p:restoredTop sz="94683" autoAdjust="0"/>
  </p:normalViewPr>
  <p:slideViewPr>
    <p:cSldViewPr>
      <p:cViewPr varScale="1">
        <p:scale>
          <a:sx n="113" d="100"/>
          <a:sy n="113" d="100"/>
        </p:scale>
        <p:origin x="1488"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922"/>
    </p:cViewPr>
  </p:sorterViewPr>
  <p:notesViewPr>
    <p:cSldViewPr>
      <p:cViewPr varScale="1">
        <p:scale>
          <a:sx n="70" d="100"/>
          <a:sy n="70" d="100"/>
        </p:scale>
        <p:origin x="-1422" y="-108"/>
      </p:cViewPr>
      <p:guideLst>
        <p:guide orient="horz" pos="2934"/>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handoutMaster" Target="handoutMasters/handoutMaster1.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8" Type="http://schemas.openxmlformats.org/officeDocument/2006/relationships/slide" Target="slides/slide6.xml"/><Relationship Id="rId51" Type="http://schemas.openxmlformats.org/officeDocument/2006/relationships/presProps" Target="pres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0"/>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dirty="0"/>
          </a:p>
        </p:txBody>
      </p:sp>
      <p:sp>
        <p:nvSpPr>
          <p:cNvPr id="122883" name="Rectangle 3"/>
          <p:cNvSpPr>
            <a:spLocks noGrp="1" noChangeArrowheads="1"/>
          </p:cNvSpPr>
          <p:nvPr>
            <p:ph type="dt" sz="quarter" idx="1"/>
          </p:nvPr>
        </p:nvSpPr>
        <p:spPr bwMode="auto">
          <a:xfrm>
            <a:off x="3884613" y="0"/>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dirty="0"/>
          </a:p>
        </p:txBody>
      </p:sp>
      <p:sp>
        <p:nvSpPr>
          <p:cNvPr id="122884" name="Rectangle 4"/>
          <p:cNvSpPr>
            <a:spLocks noGrp="1" noChangeArrowheads="1"/>
          </p:cNvSpPr>
          <p:nvPr>
            <p:ph type="ftr" sz="quarter" idx="2"/>
          </p:nvPr>
        </p:nvSpPr>
        <p:spPr bwMode="auto">
          <a:xfrm>
            <a:off x="0" y="8846553"/>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dirty="0"/>
          </a:p>
        </p:txBody>
      </p:sp>
      <p:sp>
        <p:nvSpPr>
          <p:cNvPr id="122885" name="Rectangle 5"/>
          <p:cNvSpPr>
            <a:spLocks noGrp="1" noChangeArrowheads="1"/>
          </p:cNvSpPr>
          <p:nvPr>
            <p:ph type="sldNum" sz="quarter" idx="3"/>
          </p:nvPr>
        </p:nvSpPr>
        <p:spPr bwMode="auto">
          <a:xfrm>
            <a:off x="3884613" y="8846553"/>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014E87A-0AB8-42CE-BCEC-507672133F09}" type="slidenum">
              <a:rPr lang="en-US"/>
              <a:pPr/>
              <a:t>‹#›</a:t>
            </a:fld>
            <a:endParaRPr lang="en-US" dirty="0"/>
          </a:p>
        </p:txBody>
      </p:sp>
    </p:spTree>
    <p:extLst>
      <p:ext uri="{BB962C8B-B14F-4D97-AF65-F5344CB8AC3E}">
        <p14:creationId xmlns:p14="http://schemas.microsoft.com/office/powerpoint/2010/main" val="42742772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bwMode="auto">
          <a:xfrm>
            <a:off x="0" y="0"/>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solidFill>
                  <a:schemeClr val="tx1"/>
                </a:solidFill>
              </a:defRPr>
            </a:lvl1pPr>
          </a:lstStyle>
          <a:p>
            <a:endParaRPr lang="en-US" dirty="0"/>
          </a:p>
        </p:txBody>
      </p:sp>
      <p:sp>
        <p:nvSpPr>
          <p:cNvPr id="64515" name="Rectangle 3"/>
          <p:cNvSpPr>
            <a:spLocks noGrp="1" noChangeArrowheads="1"/>
          </p:cNvSpPr>
          <p:nvPr>
            <p:ph type="dt" idx="1"/>
          </p:nvPr>
        </p:nvSpPr>
        <p:spPr bwMode="auto">
          <a:xfrm>
            <a:off x="3884613" y="0"/>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solidFill>
                  <a:schemeClr val="tx1"/>
                </a:solidFill>
              </a:defRPr>
            </a:lvl1pPr>
          </a:lstStyle>
          <a:p>
            <a:endParaRPr lang="en-US" dirty="0"/>
          </a:p>
        </p:txBody>
      </p:sp>
      <p:sp>
        <p:nvSpPr>
          <p:cNvPr id="64516" name="Rectangle 4"/>
          <p:cNvSpPr>
            <a:spLocks noGrp="1" noRot="1" noChangeAspect="1" noChangeArrowheads="1" noTextEdit="1"/>
          </p:cNvSpPr>
          <p:nvPr>
            <p:ph type="sldImg" idx="2"/>
          </p:nvPr>
        </p:nvSpPr>
        <p:spPr bwMode="auto">
          <a:xfrm>
            <a:off x="1101725" y="698500"/>
            <a:ext cx="4654550" cy="34925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4517" name="Rectangle 5"/>
          <p:cNvSpPr>
            <a:spLocks noGrp="1" noChangeArrowheads="1"/>
          </p:cNvSpPr>
          <p:nvPr>
            <p:ph type="body" sz="quarter" idx="3"/>
          </p:nvPr>
        </p:nvSpPr>
        <p:spPr bwMode="auto">
          <a:xfrm>
            <a:off x="685800" y="4424085"/>
            <a:ext cx="5486400" cy="4191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4518" name="Rectangle 6"/>
          <p:cNvSpPr>
            <a:spLocks noGrp="1" noChangeArrowheads="1"/>
          </p:cNvSpPr>
          <p:nvPr>
            <p:ph type="ftr" sz="quarter" idx="4"/>
          </p:nvPr>
        </p:nvSpPr>
        <p:spPr bwMode="auto">
          <a:xfrm>
            <a:off x="0" y="8846553"/>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solidFill>
                  <a:schemeClr val="tx1"/>
                </a:solidFill>
              </a:defRPr>
            </a:lvl1pPr>
          </a:lstStyle>
          <a:p>
            <a:endParaRPr lang="en-US" dirty="0"/>
          </a:p>
        </p:txBody>
      </p:sp>
      <p:sp>
        <p:nvSpPr>
          <p:cNvPr id="64519" name="Rectangle 7"/>
          <p:cNvSpPr>
            <a:spLocks noGrp="1" noChangeArrowheads="1"/>
          </p:cNvSpPr>
          <p:nvPr>
            <p:ph type="sldNum" sz="quarter" idx="5"/>
          </p:nvPr>
        </p:nvSpPr>
        <p:spPr bwMode="auto">
          <a:xfrm>
            <a:off x="3884613" y="8846553"/>
            <a:ext cx="2971800" cy="4656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solidFill>
                  <a:schemeClr val="tx1"/>
                </a:solidFill>
              </a:defRPr>
            </a:lvl1pPr>
          </a:lstStyle>
          <a:p>
            <a:fld id="{D25C9547-0D67-46B4-9676-31619AD63C87}" type="slidenum">
              <a:rPr lang="en-US"/>
              <a:pPr/>
              <a:t>‹#›</a:t>
            </a:fld>
            <a:endParaRPr lang="en-US" dirty="0"/>
          </a:p>
        </p:txBody>
      </p:sp>
    </p:spTree>
    <p:extLst>
      <p:ext uri="{BB962C8B-B14F-4D97-AF65-F5344CB8AC3E}">
        <p14:creationId xmlns:p14="http://schemas.microsoft.com/office/powerpoint/2010/main" val="2399590879"/>
      </p:ext>
    </p:extLst>
  </p:cSld>
  <p:clrMap bg1="lt1" tx1="dk1" bg2="lt2" tx2="dk2" accent1="accent1" accent2="accent2" accent3="accent3" accent4="accent4" accent5="accent5" accent6="accent6" hlink="hlink" folHlink="folHlink"/>
  <p:hf hdr="0" ftr="0" dt="0"/>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a:extLst>
              <a:ext uri="{FF2B5EF4-FFF2-40B4-BE49-F238E27FC236}">
                <a16:creationId xmlns:a16="http://schemas.microsoft.com/office/drawing/2014/main" id="{CCE2B1DA-14B8-494B-9AFD-20438E17E15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AF75C5C-FBEF-4BC0-B8EB-56BFA41240A3}" type="slidenum">
              <a:rPr kumimoji="0" lang="en-AU" altLang="en-US" sz="1300" b="0" i="0" u="none" strike="noStrike" kern="1200" cap="none" spc="0" normalizeH="0" baseline="0" noProof="0" smtClean="0">
                <a:ln>
                  <a:noFill/>
                </a:ln>
                <a:solidFill>
                  <a:prstClr val="black"/>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AU" altLang="en-US" sz="1300" b="0" i="0" u="none" strike="noStrike" kern="1200" cap="none" spc="0" normalizeH="0" baseline="0" noProof="0">
              <a:ln>
                <a:noFill/>
              </a:ln>
              <a:solidFill>
                <a:prstClr val="black"/>
              </a:solidFill>
              <a:effectLst/>
              <a:uLnTx/>
              <a:uFillTx/>
              <a:latin typeface="Calibri" panose="020F0502020204030204" pitchFamily="34" charset="0"/>
              <a:ea typeface="+mn-ea"/>
              <a:cs typeface="+mn-cs"/>
            </a:endParaRPr>
          </a:p>
        </p:txBody>
      </p:sp>
      <p:sp>
        <p:nvSpPr>
          <p:cNvPr id="11267" name="Rectangle 1026">
            <a:extLst>
              <a:ext uri="{FF2B5EF4-FFF2-40B4-BE49-F238E27FC236}">
                <a16:creationId xmlns:a16="http://schemas.microsoft.com/office/drawing/2014/main" id="{EAEDD377-E4DE-41FA-809F-AF4426E3F67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8" name="Rectangle 1027">
            <a:extLst>
              <a:ext uri="{FF2B5EF4-FFF2-40B4-BE49-F238E27FC236}">
                <a16:creationId xmlns:a16="http://schemas.microsoft.com/office/drawing/2014/main" id="{9BE63200-3BDD-497F-92AE-F24374F4757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latin typeface="Times-Roman"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19C4E6-C50C-4B6A-B20A-44371DB63FD8}" type="slidenum">
              <a:rPr lang="en-US"/>
              <a:pPr/>
              <a:t>4</a:t>
            </a:fld>
            <a:endParaRPr lang="en-US" dirty="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CA"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BF9F9F1-B898-4E5A-8004-C9D3A41D27FC}" type="slidenum">
              <a:rPr lang="en-US"/>
              <a:pPr/>
              <a:t>5</a:t>
            </a:fld>
            <a:endParaRPr lang="en-US" dirty="0"/>
          </a:p>
        </p:txBody>
      </p:sp>
      <p:sp>
        <p:nvSpPr>
          <p:cNvPr id="203778" name="Rectangle 2"/>
          <p:cNvSpPr>
            <a:spLocks noGrp="1" noRot="1" noChangeAspect="1" noChangeArrowheads="1" noTextEdit="1"/>
          </p:cNvSpPr>
          <p:nvPr>
            <p:ph type="sldImg"/>
          </p:nvPr>
        </p:nvSpPr>
        <p:spPr>
          <a:ln/>
        </p:spPr>
      </p:sp>
      <p:sp>
        <p:nvSpPr>
          <p:cNvPr id="203779"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038BCD-8D6C-4632-B7DA-9B53CF13741E}" type="slidenum">
              <a:rPr lang="en-US"/>
              <a:pPr/>
              <a:t>6</a:t>
            </a:fld>
            <a:endParaRPr lang="en-US" dirty="0"/>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7F725DB-353B-476F-9482-400072A467ED}" type="slidenum">
              <a:rPr lang="en-US"/>
              <a:pPr/>
              <a:t>7</a:t>
            </a:fld>
            <a:endParaRPr lang="en-US" dirty="0"/>
          </a:p>
        </p:txBody>
      </p:sp>
      <p:sp>
        <p:nvSpPr>
          <p:cNvPr id="205826" name="Rectangle 2"/>
          <p:cNvSpPr>
            <a:spLocks noGrp="1" noRot="1" noChangeAspect="1" noChangeArrowheads="1" noTextEdit="1"/>
          </p:cNvSpPr>
          <p:nvPr>
            <p:ph type="sldImg"/>
          </p:nvPr>
        </p:nvSpPr>
        <p:spPr>
          <a:ln/>
        </p:spPr>
      </p:sp>
      <p:sp>
        <p:nvSpPr>
          <p:cNvPr id="205827"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E4FAC8-6F7B-4CCB-81F4-CE40EA7963B8}" type="slidenum">
              <a:rPr lang="en-US"/>
              <a:pPr/>
              <a:t>8</a:t>
            </a:fld>
            <a:endParaRPr lang="en-US" dirty="0"/>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D95F426-DCE4-4F99-9C3C-E5DD7A7F661B}" type="slidenum">
              <a:rPr lang="en-US"/>
              <a:pPr/>
              <a:t>10</a:t>
            </a:fld>
            <a:endParaRPr lang="en-US" dirty="0"/>
          </a:p>
        </p:txBody>
      </p:sp>
      <p:sp>
        <p:nvSpPr>
          <p:cNvPr id="207874" name="Rectangle 2"/>
          <p:cNvSpPr>
            <a:spLocks noGrp="1" noRot="1" noChangeAspect="1" noChangeArrowheads="1" noTextEdit="1"/>
          </p:cNvSpPr>
          <p:nvPr>
            <p:ph type="sldImg"/>
          </p:nvPr>
        </p:nvSpPr>
        <p:spPr>
          <a:ln/>
        </p:spPr>
      </p:sp>
      <p:sp>
        <p:nvSpPr>
          <p:cNvPr id="20787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C5A50D1-DBA3-455E-85C2-17B1410E2D40}" type="slidenum">
              <a:rPr lang="en-US"/>
              <a:pPr/>
              <a:t>23</a:t>
            </a:fld>
            <a:endParaRPr lang="en-US" dirty="0"/>
          </a:p>
        </p:txBody>
      </p:sp>
      <p:sp>
        <p:nvSpPr>
          <p:cNvPr id="225282" name="Rectangle 2"/>
          <p:cNvSpPr>
            <a:spLocks noGrp="1" noRot="1" noChangeAspect="1" noChangeArrowheads="1" noTextEdit="1"/>
          </p:cNvSpPr>
          <p:nvPr>
            <p:ph type="sldImg"/>
          </p:nvPr>
        </p:nvSpPr>
        <p:spPr>
          <a:ln/>
        </p:spPr>
      </p:sp>
      <p:sp>
        <p:nvSpPr>
          <p:cNvPr id="2252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2DEBA8-E109-4EB0-B5DB-CC6275C79BAD}" type="slidenum">
              <a:rPr lang="en-US"/>
              <a:pPr/>
              <a:t>24</a:t>
            </a:fld>
            <a:endParaRPr lang="en-US" dirty="0"/>
          </a:p>
        </p:txBody>
      </p:sp>
      <p:sp>
        <p:nvSpPr>
          <p:cNvPr id="273410" name="Rectangle 2"/>
          <p:cNvSpPr>
            <a:spLocks noGrp="1" noRot="1" noChangeAspect="1" noChangeArrowheads="1" noTextEdit="1"/>
          </p:cNvSpPr>
          <p:nvPr>
            <p:ph type="sldImg"/>
          </p:nvPr>
        </p:nvSpPr>
        <p:spPr>
          <a:ln/>
        </p:spPr>
      </p:sp>
      <p:sp>
        <p:nvSpPr>
          <p:cNvPr id="273411"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24200"/>
            <a:ext cx="7772400" cy="838200"/>
          </a:xfrm>
        </p:spPr>
        <p:txBody>
          <a:bodyPr/>
          <a:lstStyle>
            <a:lvl1pPr>
              <a:defRPr sz="4400"/>
            </a:lvl1pPr>
          </a:lstStyle>
          <a:p>
            <a:pPr lvl="0"/>
            <a:r>
              <a:rPr lang="en-US" noProof="0"/>
              <a:t>Click to edit Master title</a:t>
            </a:r>
          </a:p>
        </p:txBody>
      </p:sp>
      <p:sp>
        <p:nvSpPr>
          <p:cNvPr id="4099" name="Rectangle 3"/>
          <p:cNvSpPr>
            <a:spLocks noGrp="1" noChangeArrowheads="1"/>
          </p:cNvSpPr>
          <p:nvPr>
            <p:ph type="subTitle" idx="1"/>
          </p:nvPr>
        </p:nvSpPr>
        <p:spPr>
          <a:xfrm>
            <a:off x="1371600" y="4191000"/>
            <a:ext cx="6248400" cy="990600"/>
          </a:xfrm>
        </p:spPr>
        <p:txBody>
          <a:bodyPr/>
          <a:lstStyle>
            <a:lvl1pPr marL="0" indent="0" algn="ctr">
              <a:buFontTx/>
              <a:buNone/>
              <a:defRPr sz="4300" b="1"/>
            </a:lvl1pPr>
          </a:lstStyle>
          <a:p>
            <a:pPr lvl="0"/>
            <a:r>
              <a:rPr lang="en-US" noProof="0"/>
              <a:t>Click to edit Master subtitle style</a:t>
            </a:r>
          </a:p>
        </p:txBody>
      </p:sp>
      <p:sp>
        <p:nvSpPr>
          <p:cNvPr id="4100" name="Rectangle 4"/>
          <p:cNvSpPr>
            <a:spLocks noGrp="1" noChangeArrowheads="1"/>
          </p:cNvSpPr>
          <p:nvPr>
            <p:ph type="dt" sz="half" idx="2"/>
          </p:nvPr>
        </p:nvSpPr>
        <p:spPr bwMode="auto">
          <a:xfrm>
            <a:off x="685800" y="6248400"/>
            <a:ext cx="1905000" cy="45720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222222"/>
                </a:solidFill>
              </a:defRPr>
            </a:lvl1pPr>
          </a:lstStyle>
          <a:p>
            <a:endParaRPr lang="en-US" dirty="0"/>
          </a:p>
        </p:txBody>
      </p:sp>
      <p:sp>
        <p:nvSpPr>
          <p:cNvPr id="4101" name="Rectangle 5"/>
          <p:cNvSpPr>
            <a:spLocks noGrp="1" noChangeArrowheads="1"/>
          </p:cNvSpPr>
          <p:nvPr>
            <p:ph type="ftr" sz="quarter" idx="3"/>
          </p:nvPr>
        </p:nvSpPr>
        <p:spPr>
          <a:xfrm>
            <a:off x="3124200" y="6248400"/>
            <a:ext cx="2895600" cy="457200"/>
          </a:xfrm>
        </p:spPr>
        <p:txBody>
          <a:bodyPr/>
          <a:lstStyle>
            <a:lvl1pPr algn="ctr">
              <a:defRPr>
                <a:latin typeface="Times New Roman" pitchFamily="18" charset="0"/>
              </a:defRPr>
            </a:lvl1pPr>
          </a:lstStyle>
          <a:p>
            <a:endParaRPr lang="en-US" dirty="0"/>
          </a:p>
        </p:txBody>
      </p:sp>
      <p:sp>
        <p:nvSpPr>
          <p:cNvPr id="4102" name="Rectangle 6"/>
          <p:cNvSpPr>
            <a:spLocks noGrp="1" noChangeArrowheads="1"/>
          </p:cNvSpPr>
          <p:nvPr>
            <p:ph type="sldNum" sz="quarter" idx="4"/>
          </p:nvPr>
        </p:nvSpPr>
        <p:spPr>
          <a:xfrm>
            <a:off x="6553200" y="6248400"/>
            <a:ext cx="1905000" cy="457200"/>
          </a:xfrm>
        </p:spPr>
        <p:txBody>
          <a:bodyPr/>
          <a:lstStyle>
            <a:lvl1pPr>
              <a:defRPr>
                <a:latin typeface="Times New Roman" pitchFamily="18" charset="0"/>
              </a:defRPr>
            </a:lvl1pPr>
          </a:lstStyle>
          <a:p>
            <a:fld id="{1192D1AF-748E-403F-B789-4DA501BFE108}"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368ECC40-4B67-44C9-B588-A0162577B1F1}" type="slidenum">
              <a:rPr lang="en-US"/>
              <a:pPr/>
              <a:t>‹#›</a:t>
            </a:fld>
            <a:endParaRPr lang="en-US" dirty="0"/>
          </a:p>
        </p:txBody>
      </p:sp>
    </p:spTree>
    <p:extLst>
      <p:ext uri="{BB962C8B-B14F-4D97-AF65-F5344CB8AC3E}">
        <p14:creationId xmlns:p14="http://schemas.microsoft.com/office/powerpoint/2010/main" val="2349317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381000"/>
            <a:ext cx="20193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3400" y="381000"/>
            <a:ext cx="59055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342A8B89-E49D-4274-B8A6-B031178988BB}" type="slidenum">
              <a:rPr lang="en-US"/>
              <a:pPr/>
              <a:t>‹#›</a:t>
            </a:fld>
            <a:endParaRPr lang="en-US" dirty="0"/>
          </a:p>
        </p:txBody>
      </p:sp>
    </p:spTree>
    <p:extLst>
      <p:ext uri="{BB962C8B-B14F-4D97-AF65-F5344CB8AC3E}">
        <p14:creationId xmlns:p14="http://schemas.microsoft.com/office/powerpoint/2010/main" val="595355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077200" cy="1143000"/>
          </a:xfrm>
        </p:spPr>
        <p:txBody>
          <a:bodyPr/>
          <a:lstStyle/>
          <a:p>
            <a:r>
              <a:rPr lang="en-US"/>
              <a:t>Click to edit Master title style</a:t>
            </a:r>
          </a:p>
        </p:txBody>
      </p:sp>
      <p:sp>
        <p:nvSpPr>
          <p:cNvPr id="3" name="Text Placeholder 2"/>
          <p:cNvSpPr>
            <a:spLocks noGrp="1"/>
          </p:cNvSpPr>
          <p:nvPr>
            <p:ph type="body" sz="half" idx="1"/>
          </p:nvPr>
        </p:nvSpPr>
        <p:spPr>
          <a:xfrm>
            <a:off x="533400" y="1676400"/>
            <a:ext cx="396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96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533400" y="6324600"/>
            <a:ext cx="5867400" cy="381000"/>
          </a:xfrm>
        </p:spPr>
        <p:txBody>
          <a:bodyPr/>
          <a:lstStyle>
            <a:lvl1pPr>
              <a:defRPr/>
            </a:lvl1pPr>
          </a:lstStyle>
          <a:p>
            <a:endParaRPr lang="en-US" dirty="0"/>
          </a:p>
        </p:txBody>
      </p:sp>
      <p:sp>
        <p:nvSpPr>
          <p:cNvPr id="6" name="Slide Number Placeholder 5"/>
          <p:cNvSpPr>
            <a:spLocks noGrp="1"/>
          </p:cNvSpPr>
          <p:nvPr>
            <p:ph type="sldNum" sz="quarter" idx="11"/>
          </p:nvPr>
        </p:nvSpPr>
        <p:spPr>
          <a:xfrm>
            <a:off x="6553200" y="6324600"/>
            <a:ext cx="2057400" cy="381000"/>
          </a:xfrm>
        </p:spPr>
        <p:txBody>
          <a:bodyPr/>
          <a:lstStyle>
            <a:lvl1pPr>
              <a:defRPr/>
            </a:lvl1pPr>
          </a:lstStyle>
          <a:p>
            <a:fld id="{DDA2857B-90B0-4EED-A22F-389B8AAEDB69}" type="slidenum">
              <a:rPr lang="en-US"/>
              <a:pPr/>
              <a:t>‹#›</a:t>
            </a:fld>
            <a:endParaRPr lang="en-US" dirty="0"/>
          </a:p>
        </p:txBody>
      </p:sp>
    </p:spTree>
    <p:extLst>
      <p:ext uri="{BB962C8B-B14F-4D97-AF65-F5344CB8AC3E}">
        <p14:creationId xmlns:p14="http://schemas.microsoft.com/office/powerpoint/2010/main" val="25657725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124200"/>
            <a:ext cx="7772400" cy="838200"/>
          </a:xfrm>
        </p:spPr>
        <p:txBody>
          <a:bodyPr/>
          <a:lstStyle>
            <a:lvl1pPr>
              <a:defRPr sz="4400"/>
            </a:lvl1pPr>
          </a:lstStyle>
          <a:p>
            <a:r>
              <a:rPr lang="en-US"/>
              <a:t>Click to edit Master title</a:t>
            </a:r>
          </a:p>
        </p:txBody>
      </p:sp>
      <p:sp>
        <p:nvSpPr>
          <p:cNvPr id="4099" name="Rectangle 3"/>
          <p:cNvSpPr>
            <a:spLocks noGrp="1" noChangeArrowheads="1"/>
          </p:cNvSpPr>
          <p:nvPr>
            <p:ph type="subTitle" idx="1"/>
          </p:nvPr>
        </p:nvSpPr>
        <p:spPr>
          <a:xfrm>
            <a:off x="1371600" y="4191000"/>
            <a:ext cx="6248400" cy="990600"/>
          </a:xfrm>
        </p:spPr>
        <p:txBody>
          <a:bodyPr/>
          <a:lstStyle>
            <a:lvl1pPr marL="0" indent="0" algn="ctr">
              <a:buFontTx/>
              <a:buNone/>
              <a:defRPr sz="4300" b="1"/>
            </a:lvl1pPr>
          </a:lstStyle>
          <a:p>
            <a:r>
              <a:rPr lang="en-US"/>
              <a:t>Click to edit Master subtitle style</a:t>
            </a:r>
          </a:p>
        </p:txBody>
      </p:sp>
    </p:spTree>
    <p:extLst>
      <p:ext uri="{BB962C8B-B14F-4D97-AF65-F5344CB8AC3E}">
        <p14:creationId xmlns:p14="http://schemas.microsoft.com/office/powerpoint/2010/main" val="2928062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533400" y="1524000"/>
            <a:ext cx="8077200" cy="45720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5"/>
          <p:cNvSpPr>
            <a:spLocks noGrp="1" noChangeArrowheads="1"/>
          </p:cNvSpPr>
          <p:nvPr>
            <p:ph type="ftr" sz="quarter" idx="10"/>
          </p:nvPr>
        </p:nvSpPr>
        <p:spPr>
          <a:ln/>
        </p:spPr>
        <p:txBody>
          <a:bodyPr/>
          <a:lstStyle>
            <a:lvl1pPr>
              <a:defRPr/>
            </a:lvl1pPr>
          </a:lstStyle>
          <a:p>
            <a:pPr>
              <a:defRPr/>
            </a:pPr>
            <a:endParaRPr lang="en-US" dirty="0"/>
          </a:p>
        </p:txBody>
      </p:sp>
      <p:sp>
        <p:nvSpPr>
          <p:cNvPr id="5" name="Slide Number Placeholder 6"/>
          <p:cNvSpPr>
            <a:spLocks noGrp="1" noChangeArrowheads="1"/>
          </p:cNvSpPr>
          <p:nvPr>
            <p:ph type="sldNum" sz="quarter" idx="11"/>
          </p:nvPr>
        </p:nvSpPr>
        <p:spPr>
          <a:ln/>
        </p:spPr>
        <p:txBody>
          <a:bodyPr/>
          <a:lstStyle>
            <a:lvl1pPr>
              <a:defRPr/>
            </a:lvl1pPr>
          </a:lstStyle>
          <a:p>
            <a:pPr>
              <a:defRPr/>
            </a:pPr>
            <a:fld id="{1CF6E226-9000-4AEB-9C69-EE3114538854}" type="slidenum">
              <a:rPr lang="en-US"/>
              <a:pPr>
                <a:defRPr/>
              </a:pPr>
              <a:t>‹#›</a:t>
            </a:fld>
            <a:endParaRPr lang="en-US" dirty="0"/>
          </a:p>
        </p:txBody>
      </p:sp>
    </p:spTree>
    <p:extLst>
      <p:ext uri="{BB962C8B-B14F-4D97-AF65-F5344CB8AC3E}">
        <p14:creationId xmlns:p14="http://schemas.microsoft.com/office/powerpoint/2010/main" val="263456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7FBF2A48-07AB-4988-9B71-A4122DE9FCAE}" type="slidenum">
              <a:rPr lang="en-US"/>
              <a:pPr/>
              <a:t>‹#›</a:t>
            </a:fld>
            <a:endParaRPr lang="en-US" dirty="0"/>
          </a:p>
        </p:txBody>
      </p:sp>
    </p:spTree>
    <p:extLst>
      <p:ext uri="{BB962C8B-B14F-4D97-AF65-F5344CB8AC3E}">
        <p14:creationId xmlns:p14="http://schemas.microsoft.com/office/powerpoint/2010/main" val="14546937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endParaRPr lang="en-US" dirty="0"/>
          </a:p>
        </p:txBody>
      </p:sp>
      <p:sp>
        <p:nvSpPr>
          <p:cNvPr id="5" name="Slide Number Placeholder 4"/>
          <p:cNvSpPr>
            <a:spLocks noGrp="1"/>
          </p:cNvSpPr>
          <p:nvPr>
            <p:ph type="sldNum" sz="quarter" idx="11"/>
          </p:nvPr>
        </p:nvSpPr>
        <p:spPr/>
        <p:txBody>
          <a:bodyPr/>
          <a:lstStyle>
            <a:lvl1pPr>
              <a:defRPr/>
            </a:lvl1pPr>
          </a:lstStyle>
          <a:p>
            <a:fld id="{5EA38737-1C1C-4430-9E6F-412EB3BDE4AE}" type="slidenum">
              <a:rPr lang="en-US"/>
              <a:pPr/>
              <a:t>‹#›</a:t>
            </a:fld>
            <a:endParaRPr lang="en-US" dirty="0"/>
          </a:p>
        </p:txBody>
      </p:sp>
    </p:spTree>
    <p:extLst>
      <p:ext uri="{BB962C8B-B14F-4D97-AF65-F5344CB8AC3E}">
        <p14:creationId xmlns:p14="http://schemas.microsoft.com/office/powerpoint/2010/main" val="960469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34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962400" cy="457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6A61BEC3-1783-4538-9AA1-BF7E471B3985}" type="slidenum">
              <a:rPr lang="en-US"/>
              <a:pPr/>
              <a:t>‹#›</a:t>
            </a:fld>
            <a:endParaRPr lang="en-US" dirty="0"/>
          </a:p>
        </p:txBody>
      </p:sp>
    </p:spTree>
    <p:extLst>
      <p:ext uri="{BB962C8B-B14F-4D97-AF65-F5344CB8AC3E}">
        <p14:creationId xmlns:p14="http://schemas.microsoft.com/office/powerpoint/2010/main" val="14122832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endParaRPr lang="en-US" dirty="0"/>
          </a:p>
        </p:txBody>
      </p:sp>
      <p:sp>
        <p:nvSpPr>
          <p:cNvPr id="8" name="Slide Number Placeholder 7"/>
          <p:cNvSpPr>
            <a:spLocks noGrp="1"/>
          </p:cNvSpPr>
          <p:nvPr>
            <p:ph type="sldNum" sz="quarter" idx="11"/>
          </p:nvPr>
        </p:nvSpPr>
        <p:spPr/>
        <p:txBody>
          <a:bodyPr/>
          <a:lstStyle>
            <a:lvl1pPr>
              <a:defRPr/>
            </a:lvl1pPr>
          </a:lstStyle>
          <a:p>
            <a:fld id="{54474FC9-5C07-418E-911A-76B818E91DDE}" type="slidenum">
              <a:rPr lang="en-US"/>
              <a:pPr/>
              <a:t>‹#›</a:t>
            </a:fld>
            <a:endParaRPr lang="en-US" dirty="0"/>
          </a:p>
        </p:txBody>
      </p:sp>
    </p:spTree>
    <p:extLst>
      <p:ext uri="{BB962C8B-B14F-4D97-AF65-F5344CB8AC3E}">
        <p14:creationId xmlns:p14="http://schemas.microsoft.com/office/powerpoint/2010/main" val="887422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dirty="0"/>
          </a:p>
        </p:txBody>
      </p:sp>
      <p:sp>
        <p:nvSpPr>
          <p:cNvPr id="4" name="Slide Number Placeholder 3"/>
          <p:cNvSpPr>
            <a:spLocks noGrp="1"/>
          </p:cNvSpPr>
          <p:nvPr>
            <p:ph type="sldNum" sz="quarter" idx="11"/>
          </p:nvPr>
        </p:nvSpPr>
        <p:spPr/>
        <p:txBody>
          <a:bodyPr/>
          <a:lstStyle>
            <a:lvl1pPr>
              <a:defRPr/>
            </a:lvl1pPr>
          </a:lstStyle>
          <a:p>
            <a:fld id="{4FE1DAC9-F6F3-4ABF-98B9-92A480BAE325}" type="slidenum">
              <a:rPr lang="en-US"/>
              <a:pPr/>
              <a:t>‹#›</a:t>
            </a:fld>
            <a:endParaRPr lang="en-US" dirty="0"/>
          </a:p>
        </p:txBody>
      </p:sp>
    </p:spTree>
    <p:extLst>
      <p:ext uri="{BB962C8B-B14F-4D97-AF65-F5344CB8AC3E}">
        <p14:creationId xmlns:p14="http://schemas.microsoft.com/office/powerpoint/2010/main" val="2403350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p>
        </p:txBody>
      </p:sp>
      <p:sp>
        <p:nvSpPr>
          <p:cNvPr id="3" name="Slide Number Placeholder 2"/>
          <p:cNvSpPr>
            <a:spLocks noGrp="1"/>
          </p:cNvSpPr>
          <p:nvPr>
            <p:ph type="sldNum" sz="quarter" idx="11"/>
          </p:nvPr>
        </p:nvSpPr>
        <p:spPr/>
        <p:txBody>
          <a:bodyPr/>
          <a:lstStyle>
            <a:lvl1pPr>
              <a:defRPr/>
            </a:lvl1pPr>
          </a:lstStyle>
          <a:p>
            <a:fld id="{09D8F7F7-50AD-47F7-BDC1-28FBBA0E9AF1}" type="slidenum">
              <a:rPr lang="en-US"/>
              <a:pPr/>
              <a:t>‹#›</a:t>
            </a:fld>
            <a:endParaRPr lang="en-US" dirty="0"/>
          </a:p>
        </p:txBody>
      </p:sp>
    </p:spTree>
    <p:extLst>
      <p:ext uri="{BB962C8B-B14F-4D97-AF65-F5344CB8AC3E}">
        <p14:creationId xmlns:p14="http://schemas.microsoft.com/office/powerpoint/2010/main" val="1450909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2F1F4570-5E3C-47F1-8477-ACC5F5207F44}" type="slidenum">
              <a:rPr lang="en-US"/>
              <a:pPr/>
              <a:t>‹#›</a:t>
            </a:fld>
            <a:endParaRPr lang="en-US" dirty="0"/>
          </a:p>
        </p:txBody>
      </p:sp>
    </p:spTree>
    <p:extLst>
      <p:ext uri="{BB962C8B-B14F-4D97-AF65-F5344CB8AC3E}">
        <p14:creationId xmlns:p14="http://schemas.microsoft.com/office/powerpoint/2010/main" val="2527335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p>
        </p:txBody>
      </p:sp>
      <p:sp>
        <p:nvSpPr>
          <p:cNvPr id="6" name="Slide Number Placeholder 5"/>
          <p:cNvSpPr>
            <a:spLocks noGrp="1"/>
          </p:cNvSpPr>
          <p:nvPr>
            <p:ph type="sldNum" sz="quarter" idx="11"/>
          </p:nvPr>
        </p:nvSpPr>
        <p:spPr/>
        <p:txBody>
          <a:bodyPr/>
          <a:lstStyle>
            <a:lvl1pPr>
              <a:defRPr/>
            </a:lvl1pPr>
          </a:lstStyle>
          <a:p>
            <a:fld id="{E9DE70B2-FA2C-4065-ACFF-A0397A2E10C3}" type="slidenum">
              <a:rPr lang="en-US"/>
              <a:pPr/>
              <a:t>‹#›</a:t>
            </a:fld>
            <a:endParaRPr lang="en-US" dirty="0"/>
          </a:p>
        </p:txBody>
      </p:sp>
    </p:spTree>
    <p:extLst>
      <p:ext uri="{BB962C8B-B14F-4D97-AF65-F5344CB8AC3E}">
        <p14:creationId xmlns:p14="http://schemas.microsoft.com/office/powerpoint/2010/main" val="716567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381000"/>
            <a:ext cx="8077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533400" y="1676400"/>
            <a:ext cx="80772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1029" name="Rectangle 5"/>
          <p:cNvSpPr>
            <a:spLocks noGrp="1" noChangeArrowheads="1"/>
          </p:cNvSpPr>
          <p:nvPr>
            <p:ph type="ftr" sz="quarter" idx="3"/>
          </p:nvPr>
        </p:nvSpPr>
        <p:spPr bwMode="auto">
          <a:xfrm>
            <a:off x="533400" y="6324600"/>
            <a:ext cx="38862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rgbClr val="222222"/>
                </a:solidFill>
                <a:latin typeface="+mn-lt"/>
              </a:defRPr>
            </a:lvl1pPr>
          </a:lstStyle>
          <a:p>
            <a:endParaRPr lang="en-US" dirty="0"/>
          </a:p>
        </p:txBody>
      </p:sp>
      <p:sp>
        <p:nvSpPr>
          <p:cNvPr id="1030" name="Rectangle 6"/>
          <p:cNvSpPr>
            <a:spLocks noGrp="1" noChangeArrowheads="1"/>
          </p:cNvSpPr>
          <p:nvPr>
            <p:ph type="sldNum" sz="quarter" idx="4"/>
          </p:nvPr>
        </p:nvSpPr>
        <p:spPr bwMode="auto">
          <a:xfrm>
            <a:off x="6553200" y="6324600"/>
            <a:ext cx="2057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222222"/>
                </a:solidFill>
                <a:latin typeface="+mn-lt"/>
              </a:defRPr>
            </a:lvl1pPr>
          </a:lstStyle>
          <a:p>
            <a:fld id="{38E4200A-4148-46A1-8353-754150194D4C}" type="slidenum">
              <a:rPr lang="en-US"/>
              <a:pPr/>
              <a:t>‹#›</a:t>
            </a:fld>
            <a:endParaRPr lang="en-US" dirty="0"/>
          </a:p>
        </p:txBody>
      </p:sp>
      <p:sp>
        <p:nvSpPr>
          <p:cNvPr id="6" name="TextBox 5"/>
          <p:cNvSpPr txBox="1"/>
          <p:nvPr userDrawn="1"/>
        </p:nvSpPr>
        <p:spPr>
          <a:xfrm>
            <a:off x="4495800" y="6477000"/>
            <a:ext cx="1676400" cy="261610"/>
          </a:xfrm>
          <a:prstGeom prst="rect">
            <a:avLst/>
          </a:prstGeom>
          <a:noFill/>
        </p:spPr>
        <p:txBody>
          <a:bodyPr wrap="square" rtlCol="0">
            <a:spAutoFit/>
          </a:bodyPr>
          <a:lstStyle/>
          <a:p>
            <a:pPr marL="0" marR="0">
              <a:spcBef>
                <a:spcPts val="0"/>
              </a:spcBef>
              <a:spcAft>
                <a:spcPts val="0"/>
              </a:spcAft>
            </a:pPr>
            <a:r>
              <a:rPr lang="en-US" sz="1100" dirty="0">
                <a:solidFill>
                  <a:schemeClr val="tx1"/>
                </a:solidFill>
                <a:effectLst/>
                <a:latin typeface="Calibri"/>
                <a:ea typeface="Calibri"/>
              </a:rPr>
              <a:t>© 2013 Cengage Learning</a:t>
            </a:r>
            <a:endParaRPr lang="en-US" sz="1100" dirty="0">
              <a:solidFill>
                <a:schemeClr val="tx1"/>
              </a:solidFill>
              <a:effectLst/>
              <a:latin typeface="Times New Roman"/>
              <a:ea typeface="Calibri"/>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3600">
          <a:solidFill>
            <a:srgbClr val="222222"/>
          </a:solidFill>
          <a:latin typeface="+mj-lt"/>
          <a:ea typeface="+mj-ea"/>
          <a:cs typeface="+mj-cs"/>
        </a:defRPr>
      </a:lvl1pPr>
      <a:lvl2pPr algn="ctr" rtl="0" fontAlgn="base">
        <a:spcBef>
          <a:spcPct val="0"/>
        </a:spcBef>
        <a:spcAft>
          <a:spcPct val="0"/>
        </a:spcAft>
        <a:defRPr sz="3600">
          <a:solidFill>
            <a:srgbClr val="222222"/>
          </a:solidFill>
          <a:latin typeface="Arial" charset="0"/>
        </a:defRPr>
      </a:lvl2pPr>
      <a:lvl3pPr algn="ctr" rtl="0" fontAlgn="base">
        <a:spcBef>
          <a:spcPct val="0"/>
        </a:spcBef>
        <a:spcAft>
          <a:spcPct val="0"/>
        </a:spcAft>
        <a:defRPr sz="3600">
          <a:solidFill>
            <a:srgbClr val="222222"/>
          </a:solidFill>
          <a:latin typeface="Arial" charset="0"/>
        </a:defRPr>
      </a:lvl3pPr>
      <a:lvl4pPr algn="ctr" rtl="0" fontAlgn="base">
        <a:spcBef>
          <a:spcPct val="0"/>
        </a:spcBef>
        <a:spcAft>
          <a:spcPct val="0"/>
        </a:spcAft>
        <a:defRPr sz="3600">
          <a:solidFill>
            <a:srgbClr val="222222"/>
          </a:solidFill>
          <a:latin typeface="Arial" charset="0"/>
        </a:defRPr>
      </a:lvl4pPr>
      <a:lvl5pPr algn="ctr" rtl="0" fontAlgn="base">
        <a:spcBef>
          <a:spcPct val="0"/>
        </a:spcBef>
        <a:spcAft>
          <a:spcPct val="0"/>
        </a:spcAft>
        <a:defRPr sz="3600">
          <a:solidFill>
            <a:srgbClr val="222222"/>
          </a:solidFill>
          <a:latin typeface="Arial" charset="0"/>
        </a:defRPr>
      </a:lvl5pPr>
      <a:lvl6pPr marL="457200" algn="ctr" rtl="0" fontAlgn="base">
        <a:spcBef>
          <a:spcPct val="0"/>
        </a:spcBef>
        <a:spcAft>
          <a:spcPct val="0"/>
        </a:spcAft>
        <a:defRPr sz="3600">
          <a:solidFill>
            <a:srgbClr val="222222"/>
          </a:solidFill>
          <a:latin typeface="Arial" charset="0"/>
        </a:defRPr>
      </a:lvl6pPr>
      <a:lvl7pPr marL="914400" algn="ctr" rtl="0" fontAlgn="base">
        <a:spcBef>
          <a:spcPct val="0"/>
        </a:spcBef>
        <a:spcAft>
          <a:spcPct val="0"/>
        </a:spcAft>
        <a:defRPr sz="3600">
          <a:solidFill>
            <a:srgbClr val="222222"/>
          </a:solidFill>
          <a:latin typeface="Arial" charset="0"/>
        </a:defRPr>
      </a:lvl7pPr>
      <a:lvl8pPr marL="1371600" algn="ctr" rtl="0" fontAlgn="base">
        <a:spcBef>
          <a:spcPct val="0"/>
        </a:spcBef>
        <a:spcAft>
          <a:spcPct val="0"/>
        </a:spcAft>
        <a:defRPr sz="3600">
          <a:solidFill>
            <a:srgbClr val="222222"/>
          </a:solidFill>
          <a:latin typeface="Arial" charset="0"/>
        </a:defRPr>
      </a:lvl8pPr>
      <a:lvl9pPr marL="1828800" algn="ctr" rtl="0" fontAlgn="base">
        <a:spcBef>
          <a:spcPct val="0"/>
        </a:spcBef>
        <a:spcAft>
          <a:spcPct val="0"/>
        </a:spcAft>
        <a:defRPr sz="3600">
          <a:solidFill>
            <a:srgbClr val="222222"/>
          </a:solidFill>
          <a:latin typeface="Arial" charset="0"/>
        </a:defRPr>
      </a:lvl9pPr>
    </p:titleStyle>
    <p:bodyStyle>
      <a:lvl1pPr marL="342900" indent="-342900" algn="l" rtl="0" fontAlgn="base">
        <a:spcBef>
          <a:spcPct val="20000"/>
        </a:spcBef>
        <a:spcAft>
          <a:spcPct val="0"/>
        </a:spcAft>
        <a:buChar char="•"/>
        <a:defRPr sz="2600">
          <a:solidFill>
            <a:srgbClr val="222222"/>
          </a:solidFill>
          <a:latin typeface="+mn-lt"/>
          <a:ea typeface="+mn-ea"/>
          <a:cs typeface="+mn-cs"/>
        </a:defRPr>
      </a:lvl1pPr>
      <a:lvl2pPr marL="742950" indent="-285750" algn="l" rtl="0" fontAlgn="base">
        <a:spcBef>
          <a:spcPct val="20000"/>
        </a:spcBef>
        <a:spcAft>
          <a:spcPct val="0"/>
        </a:spcAft>
        <a:buChar char="–"/>
        <a:defRPr sz="2400">
          <a:solidFill>
            <a:srgbClr val="222222"/>
          </a:solidFill>
          <a:latin typeface="+mn-lt"/>
        </a:defRPr>
      </a:lvl2pPr>
      <a:lvl3pPr marL="1143000" indent="-228600" algn="l" rtl="0" fontAlgn="base">
        <a:spcBef>
          <a:spcPct val="20000"/>
        </a:spcBef>
        <a:spcAft>
          <a:spcPct val="0"/>
        </a:spcAft>
        <a:buChar char="•"/>
        <a:defRPr sz="2200">
          <a:solidFill>
            <a:srgbClr val="222222"/>
          </a:solidFill>
          <a:latin typeface="+mn-lt"/>
        </a:defRPr>
      </a:lvl3pPr>
      <a:lvl4pPr marL="1600200" indent="-228600" algn="l" rtl="0" fontAlgn="base">
        <a:spcBef>
          <a:spcPct val="20000"/>
        </a:spcBef>
        <a:spcAft>
          <a:spcPct val="0"/>
        </a:spcAft>
        <a:buChar char="–"/>
        <a:defRPr sz="2200">
          <a:solidFill>
            <a:srgbClr val="222222"/>
          </a:solidFill>
          <a:latin typeface="+mn-lt"/>
        </a:defRPr>
      </a:lvl4pPr>
      <a:lvl5pPr marL="2057400" indent="-228600" algn="l" rtl="0" fontAlgn="base">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533400" y="381000"/>
            <a:ext cx="80772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533400" y="1676400"/>
            <a:ext cx="8077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p:txBody>
      </p:sp>
      <p:sp>
        <p:nvSpPr>
          <p:cNvPr id="6" name="Footer Placeholder 5"/>
          <p:cNvSpPr>
            <a:spLocks noGrp="1" noChangeArrowheads="1"/>
          </p:cNvSpPr>
          <p:nvPr>
            <p:ph type="ftr" sz="quarter" idx="3"/>
          </p:nvPr>
        </p:nvSpPr>
        <p:spPr bwMode="auto">
          <a:xfrm>
            <a:off x="533400" y="6324600"/>
            <a:ext cx="39624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sz="1400">
                <a:solidFill>
                  <a:srgbClr val="222222"/>
                </a:solidFill>
                <a:latin typeface="Arial" charset="0"/>
              </a:defRPr>
            </a:lvl1pPr>
          </a:lstStyle>
          <a:p>
            <a:pPr>
              <a:defRPr/>
            </a:pPr>
            <a:endParaRPr lang="en-US" dirty="0"/>
          </a:p>
        </p:txBody>
      </p:sp>
      <p:sp>
        <p:nvSpPr>
          <p:cNvPr id="7" name="Slide Number Placeholder 6"/>
          <p:cNvSpPr>
            <a:spLocks noGrp="1" noChangeArrowheads="1"/>
          </p:cNvSpPr>
          <p:nvPr>
            <p:ph type="sldNum" sz="quarter" idx="4"/>
          </p:nvPr>
        </p:nvSpPr>
        <p:spPr bwMode="auto">
          <a:xfrm>
            <a:off x="6553200" y="6324600"/>
            <a:ext cx="2057400" cy="3810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400">
                <a:solidFill>
                  <a:srgbClr val="222222"/>
                </a:solidFill>
                <a:latin typeface="+mn-lt"/>
              </a:defRPr>
            </a:lvl1pPr>
          </a:lstStyle>
          <a:p>
            <a:pPr>
              <a:defRPr/>
            </a:pPr>
            <a:fld id="{28B943D9-F979-4FAF-AD50-184E095B0C90}" type="slidenum">
              <a:rPr lang="en-US"/>
              <a:pPr>
                <a:defRPr/>
              </a:pPr>
              <a:t>‹#›</a:t>
            </a:fld>
            <a:endParaRPr lang="en-US" dirty="0"/>
          </a:p>
        </p:txBody>
      </p:sp>
    </p:spTree>
    <p:extLst>
      <p:ext uri="{BB962C8B-B14F-4D97-AF65-F5344CB8AC3E}">
        <p14:creationId xmlns:p14="http://schemas.microsoft.com/office/powerpoint/2010/main" val="3746081041"/>
      </p:ext>
    </p:extLst>
  </p:cSld>
  <p:clrMap bg1="lt1" tx1="dk1" bg2="lt2" tx2="dk2" accent1="accent1" accent2="accent2" accent3="accent3" accent4="accent4" accent5="accent5" accent6="accent6" hlink="hlink" folHlink="folHlink"/>
  <p:sldLayoutIdLst>
    <p:sldLayoutId id="2147483662" r:id="rId1"/>
    <p:sldLayoutId id="2147483663" r:id="rId2"/>
  </p:sldLayoutIdLst>
  <p:hf hdr="0" ftr="0" dt="0"/>
  <p:txStyles>
    <p:titleStyle>
      <a:lvl1pPr algn="ctr" rtl="0" eaLnBrk="0" fontAlgn="base" hangingPunct="0">
        <a:spcBef>
          <a:spcPct val="0"/>
        </a:spcBef>
        <a:spcAft>
          <a:spcPct val="0"/>
        </a:spcAft>
        <a:defRPr sz="3600">
          <a:solidFill>
            <a:srgbClr val="222222"/>
          </a:solidFill>
          <a:latin typeface="Arial" charset="0"/>
          <a:ea typeface="+mj-ea"/>
          <a:cs typeface="+mj-cs"/>
        </a:defRPr>
      </a:lvl1pPr>
      <a:lvl2pPr algn="ctr" rtl="0" eaLnBrk="0" fontAlgn="base" hangingPunct="0">
        <a:spcBef>
          <a:spcPct val="0"/>
        </a:spcBef>
        <a:spcAft>
          <a:spcPct val="0"/>
        </a:spcAft>
        <a:defRPr sz="3600">
          <a:solidFill>
            <a:srgbClr val="222222"/>
          </a:solidFill>
          <a:latin typeface="Arial" charset="0"/>
        </a:defRPr>
      </a:lvl2pPr>
      <a:lvl3pPr algn="ctr" rtl="0" eaLnBrk="0" fontAlgn="base" hangingPunct="0">
        <a:spcBef>
          <a:spcPct val="0"/>
        </a:spcBef>
        <a:spcAft>
          <a:spcPct val="0"/>
        </a:spcAft>
        <a:defRPr sz="3600">
          <a:solidFill>
            <a:srgbClr val="222222"/>
          </a:solidFill>
          <a:latin typeface="Arial" charset="0"/>
        </a:defRPr>
      </a:lvl3pPr>
      <a:lvl4pPr algn="ctr" rtl="0" eaLnBrk="0" fontAlgn="base" hangingPunct="0">
        <a:spcBef>
          <a:spcPct val="0"/>
        </a:spcBef>
        <a:spcAft>
          <a:spcPct val="0"/>
        </a:spcAft>
        <a:defRPr sz="3600">
          <a:solidFill>
            <a:srgbClr val="222222"/>
          </a:solidFill>
          <a:latin typeface="Arial" charset="0"/>
        </a:defRPr>
      </a:lvl4pPr>
      <a:lvl5pPr algn="ctr" rtl="0" eaLnBrk="0" fontAlgn="base" hangingPunct="0">
        <a:spcBef>
          <a:spcPct val="0"/>
        </a:spcBef>
        <a:spcAft>
          <a:spcPct val="0"/>
        </a:spcAft>
        <a:defRPr sz="3600">
          <a:solidFill>
            <a:srgbClr val="222222"/>
          </a:solidFill>
          <a:latin typeface="Arial" charset="0"/>
        </a:defRPr>
      </a:lvl5pPr>
      <a:lvl6pPr marL="457200" algn="ctr" rtl="0" fontAlgn="base">
        <a:spcBef>
          <a:spcPct val="0"/>
        </a:spcBef>
        <a:spcAft>
          <a:spcPct val="0"/>
        </a:spcAft>
        <a:defRPr sz="3600">
          <a:solidFill>
            <a:srgbClr val="222222"/>
          </a:solidFill>
          <a:latin typeface="Arial" charset="0"/>
        </a:defRPr>
      </a:lvl6pPr>
      <a:lvl7pPr marL="914400" algn="ctr" rtl="0" fontAlgn="base">
        <a:spcBef>
          <a:spcPct val="0"/>
        </a:spcBef>
        <a:spcAft>
          <a:spcPct val="0"/>
        </a:spcAft>
        <a:defRPr sz="3600">
          <a:solidFill>
            <a:srgbClr val="222222"/>
          </a:solidFill>
          <a:latin typeface="Arial" charset="0"/>
        </a:defRPr>
      </a:lvl7pPr>
      <a:lvl8pPr marL="1371600" algn="ctr" rtl="0" fontAlgn="base">
        <a:spcBef>
          <a:spcPct val="0"/>
        </a:spcBef>
        <a:spcAft>
          <a:spcPct val="0"/>
        </a:spcAft>
        <a:defRPr sz="3600">
          <a:solidFill>
            <a:srgbClr val="222222"/>
          </a:solidFill>
          <a:latin typeface="Arial" charset="0"/>
        </a:defRPr>
      </a:lvl8pPr>
      <a:lvl9pPr marL="1828800" algn="ctr" rtl="0" fontAlgn="base">
        <a:spcBef>
          <a:spcPct val="0"/>
        </a:spcBef>
        <a:spcAft>
          <a:spcPct val="0"/>
        </a:spcAft>
        <a:defRPr sz="3600">
          <a:solidFill>
            <a:srgbClr val="222222"/>
          </a:solidFill>
          <a:latin typeface="Arial" charset="0"/>
        </a:defRPr>
      </a:lvl9pPr>
    </p:titleStyle>
    <p:bodyStyle>
      <a:lvl1pPr marL="342900" indent="-342900" algn="l" rtl="0" eaLnBrk="0" fontAlgn="base" hangingPunct="0">
        <a:spcBef>
          <a:spcPct val="20000"/>
        </a:spcBef>
        <a:spcAft>
          <a:spcPct val="0"/>
        </a:spcAft>
        <a:buChar char="•"/>
        <a:defRPr sz="2600">
          <a:solidFill>
            <a:srgbClr val="222222"/>
          </a:solidFill>
          <a:latin typeface="Arial" charset="0"/>
          <a:ea typeface="+mn-ea"/>
          <a:cs typeface="+mn-cs"/>
        </a:defRPr>
      </a:lvl1pPr>
      <a:lvl2pPr marL="742950" indent="-285750" algn="l" rtl="0" eaLnBrk="0" fontAlgn="base" hangingPunct="0">
        <a:spcBef>
          <a:spcPct val="20000"/>
        </a:spcBef>
        <a:spcAft>
          <a:spcPct val="0"/>
        </a:spcAft>
        <a:buChar char="–"/>
        <a:defRPr sz="2000">
          <a:solidFill>
            <a:srgbClr val="222222"/>
          </a:solidFill>
          <a:latin typeface="Arial" charset="0"/>
        </a:defRPr>
      </a:lvl2pPr>
      <a:lvl3pPr marL="1143000" indent="-228600" algn="l" rtl="0" eaLnBrk="0" fontAlgn="base" hangingPunct="0">
        <a:spcBef>
          <a:spcPct val="20000"/>
        </a:spcBef>
        <a:spcAft>
          <a:spcPct val="0"/>
        </a:spcAft>
        <a:buChar char="•"/>
        <a:defRPr>
          <a:solidFill>
            <a:srgbClr val="222222"/>
          </a:solidFill>
          <a:latin typeface="Arial" charset="0"/>
        </a:defRPr>
      </a:lvl3pPr>
      <a:lvl4pPr marL="1600200" indent="-228600" algn="l" rtl="0" eaLnBrk="0" fontAlgn="base" hangingPunct="0">
        <a:spcBef>
          <a:spcPct val="20000"/>
        </a:spcBef>
        <a:spcAft>
          <a:spcPct val="0"/>
        </a:spcAft>
        <a:buChar char="–"/>
        <a:defRPr sz="1600">
          <a:solidFill>
            <a:srgbClr val="222222"/>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Times New Roman" pitchFamily="18" charset="0"/>
        </a:defRPr>
      </a:lvl5pPr>
      <a:lvl6pPr marL="2514600" indent="-228600" algn="l" rtl="0" fontAlgn="base">
        <a:spcBef>
          <a:spcPct val="20000"/>
        </a:spcBef>
        <a:spcAft>
          <a:spcPct val="0"/>
        </a:spcAft>
        <a:buChar char="»"/>
        <a:defRPr sz="2000">
          <a:solidFill>
            <a:schemeClr val="tx1"/>
          </a:solidFill>
          <a:latin typeface="Times New Roman" pitchFamily="18" charset="0"/>
        </a:defRPr>
      </a:lvl6pPr>
      <a:lvl7pPr marL="2971800" indent="-228600" algn="l" rtl="0" fontAlgn="base">
        <a:spcBef>
          <a:spcPct val="20000"/>
        </a:spcBef>
        <a:spcAft>
          <a:spcPct val="0"/>
        </a:spcAft>
        <a:buChar char="»"/>
        <a:defRPr sz="2000">
          <a:solidFill>
            <a:schemeClr val="tx1"/>
          </a:solidFill>
          <a:latin typeface="Times New Roman" pitchFamily="18" charset="0"/>
        </a:defRPr>
      </a:lvl7pPr>
      <a:lvl8pPr marL="3429000" indent="-228600" algn="l" rtl="0" fontAlgn="base">
        <a:spcBef>
          <a:spcPct val="20000"/>
        </a:spcBef>
        <a:spcAft>
          <a:spcPct val="0"/>
        </a:spcAft>
        <a:buChar char="»"/>
        <a:defRPr sz="2000">
          <a:solidFill>
            <a:schemeClr val="tx1"/>
          </a:solidFill>
          <a:latin typeface="Times New Roman" pitchFamily="18" charset="0"/>
        </a:defRPr>
      </a:lvl8pPr>
      <a:lvl9pPr marL="3886200" indent="-228600" algn="l" rtl="0" fontAlgn="base">
        <a:spcBef>
          <a:spcPct val="20000"/>
        </a:spcBef>
        <a:spcAft>
          <a:spcPct val="0"/>
        </a:spcAft>
        <a:buChar char="»"/>
        <a:defRPr sz="2000">
          <a:solidFill>
            <a:schemeClr val="tx1"/>
          </a:solidFill>
          <a:latin typeface="Times New Roman" pitchFamily="18"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0F611B19-FB44-4E88-A63E-787AEED27B3E}"/>
              </a:ext>
            </a:extLst>
          </p:cNvPr>
          <p:cNvSpPr>
            <a:spLocks noGrp="1"/>
          </p:cNvSpPr>
          <p:nvPr>
            <p:ph type="sldNum" sz="quarter" idx="12"/>
          </p:nvPr>
        </p:nvSpPr>
        <p:spPr>
          <a:xfrm>
            <a:off x="8610600" y="6356350"/>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4DCEE53B-375E-4232-8902-AF0B91D084AB}" type="slidenum">
              <a:rPr lang="en-US" smtClean="0"/>
              <a:pPr/>
              <a:t>1</a:t>
            </a:fld>
            <a:endParaRPr lang="en-US" dirty="0"/>
          </a:p>
        </p:txBody>
      </p:sp>
      <p:sp>
        <p:nvSpPr>
          <p:cNvPr id="9" name="Title 1">
            <a:extLst>
              <a:ext uri="{FF2B5EF4-FFF2-40B4-BE49-F238E27FC236}">
                <a16:creationId xmlns:a16="http://schemas.microsoft.com/office/drawing/2014/main" id="{4F218607-634E-A133-D7B4-CDD1E1C36D34}"/>
              </a:ext>
            </a:extLst>
          </p:cNvPr>
          <p:cNvSpPr>
            <a:spLocks noGrp="1"/>
          </p:cNvSpPr>
          <p:nvPr>
            <p:ph type="ctrTitle"/>
          </p:nvPr>
        </p:nvSpPr>
        <p:spPr>
          <a:xfrm>
            <a:off x="342900" y="1752600"/>
            <a:ext cx="8458200" cy="4191000"/>
          </a:xfrm>
        </p:spPr>
        <p:txBody>
          <a:bodyPr>
            <a:normAutofit/>
          </a:bodyPr>
          <a:lstStyle/>
          <a:p>
            <a:r>
              <a:rPr lang="en-US" dirty="0"/>
              <a:t>Wireless Computer Networks</a:t>
            </a:r>
            <a:br>
              <a:rPr lang="en-US" dirty="0"/>
            </a:br>
            <a:br>
              <a:rPr lang="en-US" dirty="0"/>
            </a:br>
            <a:br>
              <a:rPr lang="en-US" sz="1800" b="1" dirty="0">
                <a:effectLst/>
                <a:latin typeface="Times New Roman" panose="02020603050405020304" pitchFamily="18" charset="0"/>
                <a:ea typeface="Times New Roman" panose="02020603050405020304" pitchFamily="18" charset="0"/>
              </a:rPr>
            </a:br>
            <a:endParaRPr lang="en-US" sz="4050" dirty="0"/>
          </a:p>
        </p:txBody>
      </p:sp>
    </p:spTree>
    <p:extLst>
      <p:ext uri="{BB962C8B-B14F-4D97-AF65-F5344CB8AC3E}">
        <p14:creationId xmlns:p14="http://schemas.microsoft.com/office/powerpoint/2010/main" val="1703680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35BEE14-E052-4039-9756-EB9EFFC373D0}" type="slidenum">
              <a:rPr lang="en-US"/>
              <a:pPr/>
              <a:t>10</a:t>
            </a:fld>
            <a:endParaRPr lang="en-US" dirty="0"/>
          </a:p>
        </p:txBody>
      </p:sp>
      <p:sp>
        <p:nvSpPr>
          <p:cNvPr id="175106" name="Rectangle 2"/>
          <p:cNvSpPr>
            <a:spLocks noGrp="1" noChangeArrowheads="1"/>
          </p:cNvSpPr>
          <p:nvPr>
            <p:ph type="title"/>
          </p:nvPr>
        </p:nvSpPr>
        <p:spPr/>
        <p:txBody>
          <a:bodyPr/>
          <a:lstStyle/>
          <a:p>
            <a:r>
              <a:rPr lang="en-US" dirty="0"/>
              <a:t>Industry</a:t>
            </a:r>
          </a:p>
        </p:txBody>
      </p:sp>
      <p:sp>
        <p:nvSpPr>
          <p:cNvPr id="175107" name="Rectangle 3"/>
          <p:cNvSpPr>
            <a:spLocks noGrp="1" noChangeArrowheads="1"/>
          </p:cNvSpPr>
          <p:nvPr>
            <p:ph type="body" idx="1"/>
          </p:nvPr>
        </p:nvSpPr>
        <p:spPr/>
        <p:txBody>
          <a:bodyPr/>
          <a:lstStyle/>
          <a:p>
            <a:r>
              <a:rPr lang="en-US" dirty="0"/>
              <a:t>Warehouse Management examples:</a:t>
            </a:r>
          </a:p>
          <a:p>
            <a:pPr lvl="1"/>
            <a:r>
              <a:rPr lang="en-US" dirty="0"/>
              <a:t>Forklift trucks can be outfitted with wireless equipment and employees can wear portable wireless inventory devices to scan bar codes</a:t>
            </a:r>
          </a:p>
          <a:p>
            <a:pPr lvl="1"/>
            <a:r>
              <a:rPr lang="en-US" b="1" dirty="0"/>
              <a:t>Warehouse management system (WMS) </a:t>
            </a:r>
            <a:r>
              <a:rPr lang="en-US" dirty="0"/>
              <a:t>software manages all warehouse activities	</a:t>
            </a:r>
          </a:p>
          <a:p>
            <a:pPr lvl="2"/>
            <a:r>
              <a:rPr lang="en-US" dirty="0"/>
              <a:t>WMS is tied into network so managers have ready access to up-to-the-minute statistics</a:t>
            </a:r>
          </a:p>
          <a:p>
            <a:pPr lvl="1"/>
            <a:r>
              <a:rPr lang="en-US" b="1" dirty="0"/>
              <a:t>Radio frequency identification (RFID) </a:t>
            </a:r>
            <a:r>
              <a:rPr lang="en-US" dirty="0"/>
              <a:t>tags emit a wireless data signal containing an ID number</a:t>
            </a:r>
          </a:p>
          <a:p>
            <a:pPr lvl="2"/>
            <a:r>
              <a:rPr lang="en-US" dirty="0"/>
              <a:t>Works with WMS to track inventory</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a:t>
            </a:r>
          </a:p>
        </p:txBody>
      </p:sp>
      <p:sp>
        <p:nvSpPr>
          <p:cNvPr id="3" name="Content Placeholder 2"/>
          <p:cNvSpPr>
            <a:spLocks noGrp="1"/>
          </p:cNvSpPr>
          <p:nvPr>
            <p:ph idx="1"/>
          </p:nvPr>
        </p:nvSpPr>
        <p:spPr/>
        <p:txBody>
          <a:bodyPr/>
          <a:lstStyle/>
          <a:p>
            <a:r>
              <a:rPr lang="en-US" dirty="0"/>
              <a:t>Manufacturing examples:</a:t>
            </a:r>
          </a:p>
          <a:p>
            <a:pPr lvl="1"/>
            <a:r>
              <a:rPr lang="en-US" dirty="0"/>
              <a:t>RFID tags are often used</a:t>
            </a:r>
          </a:p>
          <a:p>
            <a:pPr lvl="1"/>
            <a:r>
              <a:rPr lang="en-US" dirty="0"/>
              <a:t>RFID Used for inventory and security</a:t>
            </a:r>
          </a:p>
        </p:txBody>
      </p:sp>
      <p:sp>
        <p:nvSpPr>
          <p:cNvPr id="5" name="Slide Number Placeholder 4"/>
          <p:cNvSpPr>
            <a:spLocks noGrp="1"/>
          </p:cNvSpPr>
          <p:nvPr>
            <p:ph type="sldNum" sz="quarter" idx="11"/>
          </p:nvPr>
        </p:nvSpPr>
        <p:spPr/>
        <p:txBody>
          <a:bodyPr/>
          <a:lstStyle/>
          <a:p>
            <a:fld id="{7FBF2A48-07AB-4988-9B71-A4122DE9FCAE}" type="slidenum">
              <a:rPr lang="en-US" smtClean="0"/>
              <a:pPr/>
              <a:t>11</a:t>
            </a:fld>
            <a:endParaRPr lang="en-US" dirty="0"/>
          </a:p>
        </p:txBody>
      </p:sp>
    </p:spTree>
    <p:extLst>
      <p:ext uri="{BB962C8B-B14F-4D97-AF65-F5344CB8AC3E}">
        <p14:creationId xmlns:p14="http://schemas.microsoft.com/office/powerpoint/2010/main" val="520890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9D8F7F7-50AD-47F7-BDC1-28FBBA0E9AF1}" type="slidenum">
              <a:rPr lang="en-US" smtClean="0"/>
              <a:pPr/>
              <a:t>12</a:t>
            </a:fld>
            <a:endParaRPr lang="en-US" dirty="0"/>
          </a:p>
        </p:txBody>
      </p:sp>
      <p:pic>
        <p:nvPicPr>
          <p:cNvPr id="2050" name="Picture 2" descr="C:\Users\Julie\Documents\DropBox\InstructorManuals\CWNA\PPTs-new\fIGURES\Figure 1-4.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5172"/>
          <a:stretch/>
        </p:blipFill>
        <p:spPr bwMode="auto">
          <a:xfrm>
            <a:off x="2133600" y="1445654"/>
            <a:ext cx="4191000" cy="33292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524000" y="5410200"/>
            <a:ext cx="2520242" cy="400110"/>
          </a:xfrm>
          <a:prstGeom prst="rect">
            <a:avLst/>
          </a:prstGeom>
          <a:noFill/>
        </p:spPr>
        <p:txBody>
          <a:bodyPr wrap="none" rtlCol="0">
            <a:spAutoFit/>
          </a:bodyPr>
          <a:lstStyle/>
          <a:p>
            <a:r>
              <a:rPr lang="en-US" dirty="0">
                <a:solidFill>
                  <a:schemeClr val="tx1"/>
                </a:solidFill>
                <a:latin typeface="+mj-lt"/>
              </a:rPr>
              <a:t>Figure 1-4  RFID tag</a:t>
            </a:r>
          </a:p>
        </p:txBody>
      </p:sp>
    </p:spTree>
    <p:extLst>
      <p:ext uri="{BB962C8B-B14F-4D97-AF65-F5344CB8AC3E}">
        <p14:creationId xmlns:p14="http://schemas.microsoft.com/office/powerpoint/2010/main" val="36903468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Travel</a:t>
            </a:r>
          </a:p>
        </p:txBody>
      </p:sp>
      <p:sp>
        <p:nvSpPr>
          <p:cNvPr id="3" name="Content Placeholder 2"/>
          <p:cNvSpPr>
            <a:spLocks noGrp="1"/>
          </p:cNvSpPr>
          <p:nvPr>
            <p:ph idx="1"/>
          </p:nvPr>
        </p:nvSpPr>
        <p:spPr/>
        <p:txBody>
          <a:bodyPr/>
          <a:lstStyle/>
          <a:p>
            <a:r>
              <a:rPr lang="en-US" dirty="0"/>
              <a:t>Airlines, commuter rail lines and even ferry boats are now offering wireless data access</a:t>
            </a:r>
          </a:p>
          <a:p>
            <a:r>
              <a:rPr lang="en-US" dirty="0"/>
              <a:t>Airlines use wireless technology for communication with aircraft and even for flight maintenance</a:t>
            </a:r>
          </a:p>
          <a:p>
            <a:r>
              <a:rPr lang="en-US" i="1" dirty="0"/>
              <a:t>Vehicle-to-vehicle (V2V) </a:t>
            </a:r>
            <a:r>
              <a:rPr lang="en-US" dirty="0"/>
              <a:t>communications uses both GPS and wireless to create a network that allows cars to communicate with one another</a:t>
            </a:r>
          </a:p>
          <a:p>
            <a:pPr lvl="1"/>
            <a:r>
              <a:rPr lang="en-US" dirty="0"/>
              <a:t>Can alert drivers of accidents or traffic hazards ahead of them</a:t>
            </a:r>
          </a:p>
          <a:p>
            <a:pPr lvl="1"/>
            <a:r>
              <a:rPr lang="en-US" dirty="0"/>
              <a:t>Can also be used to control traffic jams</a:t>
            </a:r>
          </a:p>
        </p:txBody>
      </p:sp>
      <p:sp>
        <p:nvSpPr>
          <p:cNvPr id="5" name="Slide Number Placeholder 4"/>
          <p:cNvSpPr>
            <a:spLocks noGrp="1"/>
          </p:cNvSpPr>
          <p:nvPr>
            <p:ph type="sldNum" sz="quarter" idx="11"/>
          </p:nvPr>
        </p:nvSpPr>
        <p:spPr/>
        <p:txBody>
          <a:bodyPr/>
          <a:lstStyle/>
          <a:p>
            <a:fld id="{7FBF2A48-07AB-4988-9B71-A4122DE9FCAE}" type="slidenum">
              <a:rPr lang="en-US" smtClean="0"/>
              <a:pPr/>
              <a:t>13</a:t>
            </a:fld>
            <a:endParaRPr lang="en-US" dirty="0"/>
          </a:p>
        </p:txBody>
      </p:sp>
    </p:spTree>
    <p:extLst>
      <p:ext uri="{BB962C8B-B14F-4D97-AF65-F5344CB8AC3E}">
        <p14:creationId xmlns:p14="http://schemas.microsoft.com/office/powerpoint/2010/main" val="689971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Public Safety</a:t>
            </a:r>
          </a:p>
        </p:txBody>
      </p:sp>
      <p:sp>
        <p:nvSpPr>
          <p:cNvPr id="3" name="Content Placeholder 2"/>
          <p:cNvSpPr>
            <a:spLocks noGrp="1"/>
          </p:cNvSpPr>
          <p:nvPr>
            <p:ph idx="1"/>
          </p:nvPr>
        </p:nvSpPr>
        <p:spPr/>
        <p:txBody>
          <a:bodyPr/>
          <a:lstStyle/>
          <a:p>
            <a:r>
              <a:rPr lang="en-US" dirty="0"/>
              <a:t>Public safety departments using WLANs to communicate information with public safety vehicles</a:t>
            </a:r>
          </a:p>
          <a:p>
            <a:pPr lvl="1"/>
            <a:r>
              <a:rPr lang="en-US" dirty="0"/>
              <a:t>Large volumes of data can be quickly downloaded to vehicles</a:t>
            </a:r>
          </a:p>
          <a:p>
            <a:pPr lvl="2"/>
            <a:r>
              <a:rPr lang="en-US" dirty="0"/>
              <a:t>e.g., building floor plans, photographs of criminal suspects, and maps</a:t>
            </a:r>
          </a:p>
        </p:txBody>
      </p:sp>
      <p:sp>
        <p:nvSpPr>
          <p:cNvPr id="5" name="Slide Number Placeholder 4"/>
          <p:cNvSpPr>
            <a:spLocks noGrp="1"/>
          </p:cNvSpPr>
          <p:nvPr>
            <p:ph type="sldNum" sz="quarter" idx="11"/>
          </p:nvPr>
        </p:nvSpPr>
        <p:spPr/>
        <p:txBody>
          <a:bodyPr/>
          <a:lstStyle/>
          <a:p>
            <a:fld id="{7FBF2A48-07AB-4988-9B71-A4122DE9FCAE}" type="slidenum">
              <a:rPr lang="en-US" smtClean="0"/>
              <a:pPr/>
              <a:t>14</a:t>
            </a:fld>
            <a:endParaRPr lang="en-US" dirty="0"/>
          </a:p>
        </p:txBody>
      </p:sp>
    </p:spTree>
    <p:extLst>
      <p:ext uri="{BB962C8B-B14F-4D97-AF65-F5344CB8AC3E}">
        <p14:creationId xmlns:p14="http://schemas.microsoft.com/office/powerpoint/2010/main" val="34152354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Care</a:t>
            </a:r>
          </a:p>
        </p:txBody>
      </p:sp>
      <p:sp>
        <p:nvSpPr>
          <p:cNvPr id="3" name="Content Placeholder 2"/>
          <p:cNvSpPr>
            <a:spLocks noGrp="1"/>
          </p:cNvSpPr>
          <p:nvPr>
            <p:ph idx="1"/>
          </p:nvPr>
        </p:nvSpPr>
        <p:spPr/>
        <p:txBody>
          <a:bodyPr/>
          <a:lstStyle/>
          <a:p>
            <a:pPr>
              <a:lnSpc>
                <a:spcPct val="90000"/>
              </a:lnSpc>
            </a:pPr>
            <a:r>
              <a:rPr lang="en-US" dirty="0"/>
              <a:t>Wireless LAN point-of-care computer systems allow medical staff to access and update patient records immediately</a:t>
            </a:r>
          </a:p>
          <a:p>
            <a:pPr lvl="1">
              <a:lnSpc>
                <a:spcPct val="90000"/>
              </a:lnSpc>
            </a:pPr>
            <a:r>
              <a:rPr lang="en-US" dirty="0"/>
              <a:t>Document patient’s medication administration immediately</a:t>
            </a:r>
          </a:p>
          <a:p>
            <a:pPr lvl="1">
              <a:lnSpc>
                <a:spcPct val="90000"/>
              </a:lnSpc>
            </a:pPr>
            <a:r>
              <a:rPr lang="en-US" dirty="0"/>
              <a:t>Extensive use of RFID tags</a:t>
            </a:r>
          </a:p>
          <a:p>
            <a:pPr lvl="2">
              <a:lnSpc>
                <a:spcPct val="90000"/>
              </a:lnSpc>
            </a:pPr>
            <a:r>
              <a:rPr lang="en-US" dirty="0"/>
              <a:t>Identify healthcare professionals, patients, medications</a:t>
            </a:r>
          </a:p>
          <a:p>
            <a:pPr lvl="1">
              <a:lnSpc>
                <a:spcPct val="90000"/>
              </a:lnSpc>
            </a:pPr>
            <a:r>
              <a:rPr lang="en-US" dirty="0"/>
              <a:t>System verifies that medication being administered to correct patient in correct dosage</a:t>
            </a:r>
          </a:p>
          <a:p>
            <a:pPr lvl="2">
              <a:lnSpc>
                <a:spcPct val="90000"/>
              </a:lnSpc>
            </a:pPr>
            <a:r>
              <a:rPr lang="en-US" dirty="0"/>
              <a:t>Eliminates potential errors and documentation inefficiencies</a:t>
            </a:r>
          </a:p>
        </p:txBody>
      </p:sp>
      <p:sp>
        <p:nvSpPr>
          <p:cNvPr id="5" name="Slide Number Placeholder 4"/>
          <p:cNvSpPr>
            <a:spLocks noGrp="1"/>
          </p:cNvSpPr>
          <p:nvPr>
            <p:ph type="sldNum" sz="quarter" idx="11"/>
          </p:nvPr>
        </p:nvSpPr>
        <p:spPr/>
        <p:txBody>
          <a:bodyPr/>
          <a:lstStyle/>
          <a:p>
            <a:fld id="{7FBF2A48-07AB-4988-9B71-A4122DE9FCAE}" type="slidenum">
              <a:rPr lang="en-US" smtClean="0"/>
              <a:pPr/>
              <a:t>15</a:t>
            </a:fld>
            <a:endParaRPr lang="en-US" dirty="0"/>
          </a:p>
        </p:txBody>
      </p:sp>
    </p:spTree>
    <p:extLst>
      <p:ext uri="{BB962C8B-B14F-4D97-AF65-F5344CB8AC3E}">
        <p14:creationId xmlns:p14="http://schemas.microsoft.com/office/powerpoint/2010/main" val="4034298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Care</a:t>
            </a:r>
          </a:p>
        </p:txBody>
      </p:sp>
      <p:sp>
        <p:nvSpPr>
          <p:cNvPr id="3" name="Content Placeholder 2"/>
          <p:cNvSpPr>
            <a:spLocks noGrp="1"/>
          </p:cNvSpPr>
          <p:nvPr>
            <p:ph idx="1"/>
          </p:nvPr>
        </p:nvSpPr>
        <p:spPr/>
        <p:txBody>
          <a:bodyPr/>
          <a:lstStyle/>
          <a:p>
            <a:r>
              <a:rPr lang="en-US" dirty="0"/>
              <a:t>Documentation process takes place at bedside where care delivered</a:t>
            </a:r>
          </a:p>
          <a:p>
            <a:pPr lvl="1"/>
            <a:r>
              <a:rPr lang="en-US" dirty="0"/>
              <a:t>Improves accuracy</a:t>
            </a:r>
          </a:p>
          <a:p>
            <a:r>
              <a:rPr lang="en-US" dirty="0"/>
              <a:t>Hospital personnel have real-time access to latest medication and patient status information</a:t>
            </a:r>
          </a:p>
          <a:p>
            <a:r>
              <a:rPr lang="en-US" dirty="0"/>
              <a:t>Wireless technology also used in other medical areas:</a:t>
            </a:r>
          </a:p>
          <a:p>
            <a:pPr lvl="1"/>
            <a:r>
              <a:rPr lang="en-US" dirty="0"/>
              <a:t>e.g., video pills</a:t>
            </a:r>
          </a:p>
          <a:p>
            <a:pPr marL="0" indent="0">
              <a:buNone/>
            </a:pPr>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16</a:t>
            </a:fld>
            <a:endParaRPr lang="en-US" dirty="0"/>
          </a:p>
        </p:txBody>
      </p:sp>
    </p:spTree>
    <p:extLst>
      <p:ext uri="{BB962C8B-B14F-4D97-AF65-F5344CB8AC3E}">
        <p14:creationId xmlns:p14="http://schemas.microsoft.com/office/powerpoint/2010/main" val="35490064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9D8F7F7-50AD-47F7-BDC1-28FBBA0E9AF1}" type="slidenum">
              <a:rPr lang="en-US" smtClean="0"/>
              <a:pPr/>
              <a:t>17</a:t>
            </a:fld>
            <a:endParaRPr lang="en-US" dirty="0"/>
          </a:p>
        </p:txBody>
      </p:sp>
      <p:pic>
        <p:nvPicPr>
          <p:cNvPr id="3074" name="Picture 2" descr="C:\Users\Julie\Documents\DropBox\InstructorManuals\CWNA\PPTs-new\fIGURES\Figure 1-6.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67000" y="838200"/>
            <a:ext cx="3653307" cy="437767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971800" y="5715000"/>
            <a:ext cx="2533258" cy="400110"/>
          </a:xfrm>
          <a:prstGeom prst="rect">
            <a:avLst/>
          </a:prstGeom>
          <a:noFill/>
        </p:spPr>
        <p:txBody>
          <a:bodyPr wrap="none" rtlCol="0">
            <a:spAutoFit/>
          </a:bodyPr>
          <a:lstStyle/>
          <a:p>
            <a:r>
              <a:rPr lang="en-US" dirty="0">
                <a:solidFill>
                  <a:schemeClr val="tx1"/>
                </a:solidFill>
                <a:latin typeface="+mj-lt"/>
              </a:rPr>
              <a:t>Figure 1-6  Video pill</a:t>
            </a:r>
          </a:p>
        </p:txBody>
      </p:sp>
    </p:spTree>
    <p:extLst>
      <p:ext uri="{BB962C8B-B14F-4D97-AF65-F5344CB8AC3E}">
        <p14:creationId xmlns:p14="http://schemas.microsoft.com/office/powerpoint/2010/main" val="15995295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Advantages and Disadvantages: Advantages</a:t>
            </a:r>
          </a:p>
        </p:txBody>
      </p:sp>
      <p:sp>
        <p:nvSpPr>
          <p:cNvPr id="3" name="Content Placeholder 2"/>
          <p:cNvSpPr>
            <a:spLocks noGrp="1"/>
          </p:cNvSpPr>
          <p:nvPr>
            <p:ph idx="1"/>
          </p:nvPr>
        </p:nvSpPr>
        <p:spPr/>
        <p:txBody>
          <a:bodyPr/>
          <a:lstStyle/>
          <a:p>
            <a:r>
              <a:rPr lang="en-US" b="1" dirty="0"/>
              <a:t>Mobility: </a:t>
            </a:r>
            <a:r>
              <a:rPr lang="en-US" dirty="0"/>
              <a:t>Primary advantage of wireless technology</a:t>
            </a:r>
          </a:p>
          <a:p>
            <a:pPr lvl="1"/>
            <a:r>
              <a:rPr lang="en-US" dirty="0"/>
              <a:t>Enables individuals to use devices no matter where users roam within range of network</a:t>
            </a:r>
          </a:p>
          <a:p>
            <a:pPr lvl="1"/>
            <a:r>
              <a:rPr lang="en-US" dirty="0"/>
              <a:t>Increasingly mobile workforce is characteristic of today’s business world</a:t>
            </a:r>
          </a:p>
          <a:p>
            <a:pPr lvl="1"/>
            <a:r>
              <a:rPr lang="en-US" dirty="0"/>
              <a:t>WLANs give mobile workers freedom while allowing them to access network resources</a:t>
            </a:r>
          </a:p>
          <a:p>
            <a:pPr lvl="1"/>
            <a:r>
              <a:rPr lang="en-US" dirty="0"/>
              <a:t>“Flatter” organizations: WLANs give team-based workers ability to access network resources needed while collaborating in team environment</a:t>
            </a:r>
          </a:p>
          <a:p>
            <a:pPr marL="0" indent="0">
              <a:buNone/>
            </a:pPr>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18</a:t>
            </a:fld>
            <a:endParaRPr lang="en-US" dirty="0"/>
          </a:p>
        </p:txBody>
      </p:sp>
    </p:spTree>
    <p:extLst>
      <p:ext uri="{BB962C8B-B14F-4D97-AF65-F5344CB8AC3E}">
        <p14:creationId xmlns:p14="http://schemas.microsoft.com/office/powerpoint/2010/main" val="3270509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Advantages and Disadvantages: Advantages</a:t>
            </a:r>
          </a:p>
        </p:txBody>
      </p:sp>
      <p:sp>
        <p:nvSpPr>
          <p:cNvPr id="3" name="Content Placeholder 2"/>
          <p:cNvSpPr>
            <a:spLocks noGrp="1"/>
          </p:cNvSpPr>
          <p:nvPr>
            <p:ph idx="1"/>
          </p:nvPr>
        </p:nvSpPr>
        <p:spPr/>
        <p:txBody>
          <a:bodyPr/>
          <a:lstStyle/>
          <a:p>
            <a:r>
              <a:rPr lang="en-US" b="1" dirty="0"/>
              <a:t>Access</a:t>
            </a:r>
            <a:r>
              <a:rPr lang="en-US" dirty="0"/>
              <a:t>: wireless can provide network access to areas where previously none existed</a:t>
            </a:r>
          </a:p>
          <a:p>
            <a:pPr lvl="1"/>
            <a:r>
              <a:rPr lang="en-US" b="1" dirty="0"/>
              <a:t>hotspot</a:t>
            </a:r>
            <a:r>
              <a:rPr lang="en-US" dirty="0"/>
              <a:t>: Locations where wireless data services are available</a:t>
            </a:r>
          </a:p>
          <a:p>
            <a:pPr lvl="1"/>
            <a:r>
              <a:rPr lang="en-US" b="1" dirty="0"/>
              <a:t>Municipal networks</a:t>
            </a:r>
            <a:r>
              <a:rPr lang="en-US" dirty="0"/>
              <a:t>: hotspots typically found in downtown areas, parks and recreation areas and other high-traffic areas</a:t>
            </a:r>
          </a:p>
          <a:p>
            <a:pPr lvl="1"/>
            <a:r>
              <a:rPr lang="en-US" dirty="0"/>
              <a:t>Advantages of municipal networks:</a:t>
            </a:r>
          </a:p>
          <a:p>
            <a:pPr lvl="2"/>
            <a:r>
              <a:rPr lang="en-US" dirty="0"/>
              <a:t>More attractive to businesses</a:t>
            </a:r>
          </a:p>
          <a:p>
            <a:pPr lvl="2"/>
            <a:r>
              <a:rPr lang="en-US" dirty="0"/>
              <a:t>Local police, fire, and municipal workers can use them</a:t>
            </a:r>
          </a:p>
          <a:p>
            <a:pPr lvl="2"/>
            <a:r>
              <a:rPr lang="en-US" dirty="0"/>
              <a:t>Provide high speed Internet access for free or low cost</a:t>
            </a:r>
          </a:p>
        </p:txBody>
      </p:sp>
      <p:sp>
        <p:nvSpPr>
          <p:cNvPr id="5" name="Slide Number Placeholder 4"/>
          <p:cNvSpPr>
            <a:spLocks noGrp="1"/>
          </p:cNvSpPr>
          <p:nvPr>
            <p:ph type="sldNum" sz="quarter" idx="11"/>
          </p:nvPr>
        </p:nvSpPr>
        <p:spPr/>
        <p:txBody>
          <a:bodyPr/>
          <a:lstStyle/>
          <a:p>
            <a:fld id="{7FBF2A48-07AB-4988-9B71-A4122DE9FCAE}" type="slidenum">
              <a:rPr lang="en-US" smtClean="0"/>
              <a:pPr/>
              <a:t>19</a:t>
            </a:fld>
            <a:endParaRPr lang="en-US" dirty="0"/>
          </a:p>
        </p:txBody>
      </p:sp>
    </p:spTree>
    <p:extLst>
      <p:ext uri="{BB962C8B-B14F-4D97-AF65-F5344CB8AC3E}">
        <p14:creationId xmlns:p14="http://schemas.microsoft.com/office/powerpoint/2010/main" val="197852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A4298DCC-6E13-4A72-A166-D1F4309EE5B2}"/>
              </a:ext>
            </a:extLst>
          </p:cNvPr>
          <p:cNvSpPr>
            <a:spLocks noGrp="1" noChangeArrowheads="1"/>
          </p:cNvSpPr>
          <p:nvPr>
            <p:ph type="title"/>
          </p:nvPr>
        </p:nvSpPr>
        <p:spPr>
          <a:xfrm>
            <a:off x="1485900" y="1063228"/>
            <a:ext cx="6172200" cy="479822"/>
          </a:xfrm>
        </p:spPr>
        <p:txBody>
          <a:bodyPr/>
          <a:lstStyle/>
          <a:p>
            <a:pPr>
              <a:defRPr/>
            </a:pPr>
            <a:r>
              <a:rPr lang="en-GB" sz="2700" dirty="0">
                <a:effectLst>
                  <a:outerShdw blurRad="38100" dist="38100" dir="2700000" algn="tl">
                    <a:srgbClr val="C0C0C0"/>
                  </a:outerShdw>
                </a:effectLst>
              </a:rPr>
              <a:t>Course Information (cont.)</a:t>
            </a:r>
            <a:endParaRPr lang="en-AU" sz="2700" dirty="0"/>
          </a:p>
        </p:txBody>
      </p:sp>
      <p:sp>
        <p:nvSpPr>
          <p:cNvPr id="10243" name="Rectangle 3">
            <a:extLst>
              <a:ext uri="{FF2B5EF4-FFF2-40B4-BE49-F238E27FC236}">
                <a16:creationId xmlns:a16="http://schemas.microsoft.com/office/drawing/2014/main" id="{0E527E84-A5BA-4E05-ADEE-F22B693A1F72}"/>
              </a:ext>
            </a:extLst>
          </p:cNvPr>
          <p:cNvSpPr>
            <a:spLocks noGrp="1"/>
          </p:cNvSpPr>
          <p:nvPr>
            <p:ph type="body" idx="1"/>
          </p:nvPr>
        </p:nvSpPr>
        <p:spPr>
          <a:xfrm>
            <a:off x="1447800" y="1692877"/>
            <a:ext cx="6172200" cy="3394472"/>
          </a:xfrm>
        </p:spPr>
        <p:txBody>
          <a:bodyPr/>
          <a:lstStyle/>
          <a:p>
            <a:pPr algn="ctr">
              <a:buFont typeface="Arial" panose="020B0604020202020204" pitchFamily="34" charset="0"/>
              <a:buNone/>
            </a:pPr>
            <a:r>
              <a:rPr lang="en-US" altLang="en-US" sz="1500" b="1" dirty="0"/>
              <a:t>	</a:t>
            </a:r>
            <a:endParaRPr lang="en-AU" altLang="en-US" sz="1500" dirty="0"/>
          </a:p>
          <a:p>
            <a:r>
              <a:rPr lang="en-US" altLang="en-US" sz="1500" b="1" dirty="0"/>
              <a:t>Textbook &amp; references:	</a:t>
            </a:r>
            <a:endParaRPr lang="en-US" altLang="en-US" sz="1500" dirty="0"/>
          </a:p>
          <a:p>
            <a:pPr>
              <a:spcAft>
                <a:spcPts val="450"/>
              </a:spcAft>
              <a:buNone/>
            </a:pPr>
            <a:r>
              <a:rPr lang="en-US" altLang="en-US" sz="1500" dirty="0"/>
              <a:t>	</a:t>
            </a:r>
            <a:r>
              <a:rPr lang="en-US" altLang="en-US" sz="1350" dirty="0"/>
              <a:t>This is the required textbook: </a:t>
            </a:r>
          </a:p>
          <a:p>
            <a:pPr>
              <a:spcAft>
                <a:spcPts val="450"/>
              </a:spcAft>
              <a:buNone/>
            </a:pPr>
            <a:r>
              <a:rPr lang="en-US" altLang="en-US" sz="1350" dirty="0"/>
              <a:t>	</a:t>
            </a:r>
            <a:r>
              <a:rPr lang="en-GB" altLang="en-US" sz="1350" b="1" i="1" dirty="0"/>
              <a:t>CWNA Certified Wireless Network Administrator Study Guide: Exam CWNA-108 6th Edition</a:t>
            </a:r>
            <a:endParaRPr lang="en-US" altLang="en-US" sz="1350" b="1" i="1" dirty="0"/>
          </a:p>
          <a:p>
            <a:pPr>
              <a:spcAft>
                <a:spcPts val="450"/>
              </a:spcAft>
              <a:buNone/>
            </a:pPr>
            <a:endParaRPr lang="en-US" altLang="en-US" sz="1350" dirty="0"/>
          </a:p>
          <a:p>
            <a:pPr>
              <a:spcAft>
                <a:spcPts val="450"/>
              </a:spcAft>
              <a:buNone/>
            </a:pPr>
            <a:r>
              <a:rPr lang="en-US" altLang="en-US" sz="1350" b="1" i="1" dirty="0"/>
              <a:t>	Security in Wireless Communication Networks</a:t>
            </a:r>
            <a:r>
              <a:rPr lang="en-US" altLang="en-US" sz="1350" dirty="0"/>
              <a:t> - by Yi Qian, Feng Ye, Hsiao-Hwa Chen, Wiley-IEEE Press, December 2021 (ISBN: 978-1-119-24436-3). </a:t>
            </a:r>
          </a:p>
          <a:p>
            <a:pPr>
              <a:spcAft>
                <a:spcPts val="450"/>
              </a:spcAft>
              <a:buNone/>
            </a:pPr>
            <a:r>
              <a:rPr lang="en-GB" altLang="en-US" sz="1350" dirty="0"/>
              <a:t>	</a:t>
            </a:r>
            <a:r>
              <a:rPr lang="en-US" altLang="en-US" sz="1350" dirty="0"/>
              <a:t>	.  </a:t>
            </a:r>
          </a:p>
        </p:txBody>
      </p:sp>
      <p:sp>
        <p:nvSpPr>
          <p:cNvPr id="10244" name="Slide Number Placeholder 5">
            <a:extLst>
              <a:ext uri="{FF2B5EF4-FFF2-40B4-BE49-F238E27FC236}">
                <a16:creationId xmlns:a16="http://schemas.microsoft.com/office/drawing/2014/main" id="{87DDBC76-18D9-4BBD-BD1C-5813B6F7355A}"/>
              </a:ext>
            </a:extLst>
          </p:cNvPr>
          <p:cNvSpPr>
            <a:spLocks noGrp="1"/>
          </p:cNvSpPr>
          <p:nvPr>
            <p:ph type="sldNum" sz="quarter" idx="12"/>
          </p:nvPr>
        </p:nvSpPr>
        <p:spPr bwMode="auto">
          <a:xfrm>
            <a:off x="8737600" y="6356351"/>
            <a:ext cx="28448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en-US"/>
            </a:defPPr>
            <a:lvl1pPr marL="0" algn="r" defTabSz="914400" rtl="0" eaLnBrk="1" latinLnBrk="0" hangingPunct="1">
              <a:defRPr sz="1200" kern="1200">
                <a:solidFill>
                  <a:srgbClr val="898989"/>
                </a:solidFill>
                <a:latin typeface="Calibri" panose="020F050202020403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fontAlgn="base">
              <a:spcBef>
                <a:spcPct val="0"/>
              </a:spcBef>
              <a:spcAft>
                <a:spcPct val="0"/>
              </a:spcAft>
              <a:buNone/>
              <a:defRPr/>
            </a:pPr>
            <a:fld id="{EED24FA2-7066-49C8-8C80-94E2E1C09922}" type="slidenum">
              <a:rPr lang="en-US" altLang="en-US" smtClean="0"/>
              <a:pPr fontAlgn="base">
                <a:spcBef>
                  <a:spcPct val="0"/>
                </a:spcBef>
                <a:spcAft>
                  <a:spcPct val="0"/>
                </a:spcAft>
                <a:buNone/>
                <a:defRPr/>
              </a:pPr>
              <a:t>2</a:t>
            </a:fld>
            <a:endParaRPr lang="en-US" altLang="en-US" sz="900">
              <a:solidFill>
                <a:srgbClr val="898989"/>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Advantages and Disadvantages: Advantages</a:t>
            </a:r>
          </a:p>
        </p:txBody>
      </p:sp>
      <p:sp>
        <p:nvSpPr>
          <p:cNvPr id="3" name="Content Placeholder 2"/>
          <p:cNvSpPr>
            <a:spLocks noGrp="1"/>
          </p:cNvSpPr>
          <p:nvPr>
            <p:ph idx="1"/>
          </p:nvPr>
        </p:nvSpPr>
        <p:spPr/>
        <p:txBody>
          <a:bodyPr/>
          <a:lstStyle/>
          <a:p>
            <a:r>
              <a:rPr lang="en-US" b="1" dirty="0"/>
              <a:t>Connectivity</a:t>
            </a:r>
            <a:r>
              <a:rPr lang="en-US" dirty="0"/>
              <a:t>: Wireless technologies can provide improved service, extend the reach of networks, and provide a less expensive alternative to wired technologies</a:t>
            </a:r>
          </a:p>
          <a:p>
            <a:pPr lvl="1"/>
            <a:r>
              <a:rPr lang="en-US" b="1" dirty="0"/>
              <a:t>Wireless ISP</a:t>
            </a:r>
            <a:r>
              <a:rPr lang="en-US" dirty="0"/>
              <a:t>: provides wireless data access directly to the home instead of a cable or DSL provider</a:t>
            </a:r>
          </a:p>
          <a:p>
            <a:pPr lvl="1"/>
            <a:r>
              <a:rPr lang="en-US" b="1" dirty="0"/>
              <a:t>Backhaul connection</a:t>
            </a:r>
            <a:r>
              <a:rPr lang="en-US" dirty="0"/>
              <a:t>: an organization’s internal infrastructure connection between two or more remote locations</a:t>
            </a:r>
          </a:p>
          <a:p>
            <a:pPr lvl="2"/>
            <a:r>
              <a:rPr lang="en-US" dirty="0"/>
              <a:t>Wireless networks can be used eliminating the costs associated with leasing lines or installing fiber optic cables</a:t>
            </a:r>
          </a:p>
        </p:txBody>
      </p:sp>
      <p:sp>
        <p:nvSpPr>
          <p:cNvPr id="5" name="Slide Number Placeholder 4"/>
          <p:cNvSpPr>
            <a:spLocks noGrp="1"/>
          </p:cNvSpPr>
          <p:nvPr>
            <p:ph type="sldNum" sz="quarter" idx="11"/>
          </p:nvPr>
        </p:nvSpPr>
        <p:spPr/>
        <p:txBody>
          <a:bodyPr/>
          <a:lstStyle/>
          <a:p>
            <a:fld id="{7FBF2A48-07AB-4988-9B71-A4122DE9FCAE}" type="slidenum">
              <a:rPr lang="en-US" smtClean="0"/>
              <a:pPr/>
              <a:t>20</a:t>
            </a:fld>
            <a:endParaRPr lang="en-US" dirty="0"/>
          </a:p>
        </p:txBody>
      </p:sp>
    </p:spTree>
    <p:extLst>
      <p:ext uri="{BB962C8B-B14F-4D97-AF65-F5344CB8AC3E}">
        <p14:creationId xmlns:p14="http://schemas.microsoft.com/office/powerpoint/2010/main" val="2778833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Advantages and Disadvantages: Advantages</a:t>
            </a:r>
          </a:p>
        </p:txBody>
      </p:sp>
      <p:sp>
        <p:nvSpPr>
          <p:cNvPr id="3" name="Content Placeholder 2"/>
          <p:cNvSpPr>
            <a:spLocks noGrp="1"/>
          </p:cNvSpPr>
          <p:nvPr>
            <p:ph idx="1"/>
          </p:nvPr>
        </p:nvSpPr>
        <p:spPr/>
        <p:txBody>
          <a:bodyPr/>
          <a:lstStyle/>
          <a:p>
            <a:r>
              <a:rPr lang="en-US" b="1" dirty="0"/>
              <a:t>Deployment: </a:t>
            </a:r>
            <a:r>
              <a:rPr lang="en-US" dirty="0"/>
              <a:t>Installing network cabling in older buildings difficult and costly</a:t>
            </a:r>
          </a:p>
          <a:p>
            <a:pPr lvl="1"/>
            <a:r>
              <a:rPr lang="en-US" dirty="0"/>
              <a:t>Wireless LAN is ideal solution</a:t>
            </a:r>
          </a:p>
          <a:p>
            <a:pPr lvl="1"/>
            <a:r>
              <a:rPr lang="en-US" dirty="0"/>
              <a:t>Eliminating need for cabling results in cost savings</a:t>
            </a:r>
          </a:p>
          <a:p>
            <a:pPr lvl="2"/>
            <a:r>
              <a:rPr lang="en-US" dirty="0"/>
              <a:t>Significant time savings as well</a:t>
            </a:r>
          </a:p>
          <a:p>
            <a:pPr lvl="1"/>
            <a:r>
              <a:rPr lang="en-US" dirty="0"/>
              <a:t>Allows offices to reorganize easily</a:t>
            </a:r>
          </a:p>
          <a:p>
            <a:pPr lvl="1"/>
            <a:r>
              <a:rPr lang="en-US" dirty="0"/>
              <a:t>Wireless LAN technology eliminates certain types of cable failures and increases overall network reliability</a:t>
            </a:r>
          </a:p>
          <a:p>
            <a:pPr marL="0" indent="0">
              <a:buNone/>
            </a:pPr>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21</a:t>
            </a:fld>
            <a:endParaRPr lang="en-US" dirty="0"/>
          </a:p>
        </p:txBody>
      </p:sp>
    </p:spTree>
    <p:extLst>
      <p:ext uri="{BB962C8B-B14F-4D97-AF65-F5344CB8AC3E}">
        <p14:creationId xmlns:p14="http://schemas.microsoft.com/office/powerpoint/2010/main" val="29877772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9D8F7F7-50AD-47F7-BDC1-28FBBA0E9AF1}" type="slidenum">
              <a:rPr lang="en-US" smtClean="0"/>
              <a:pPr/>
              <a:t>22</a:t>
            </a:fld>
            <a:endParaRPr lang="en-US" dirty="0"/>
          </a:p>
        </p:txBody>
      </p:sp>
      <p:sp>
        <p:nvSpPr>
          <p:cNvPr id="4" name="TextBox 3"/>
          <p:cNvSpPr txBox="1"/>
          <p:nvPr/>
        </p:nvSpPr>
        <p:spPr>
          <a:xfrm>
            <a:off x="1905000" y="1676400"/>
            <a:ext cx="4358886" cy="400110"/>
          </a:xfrm>
          <a:prstGeom prst="rect">
            <a:avLst/>
          </a:prstGeom>
          <a:noFill/>
        </p:spPr>
        <p:txBody>
          <a:bodyPr wrap="none" rtlCol="0">
            <a:spAutoFit/>
          </a:bodyPr>
          <a:lstStyle/>
          <a:p>
            <a:r>
              <a:rPr lang="en-US" dirty="0">
                <a:solidFill>
                  <a:schemeClr val="tx1"/>
                </a:solidFill>
                <a:latin typeface="+mj-lt"/>
              </a:rPr>
              <a:t>Advantages of wireless data network</a:t>
            </a:r>
          </a:p>
        </p:txBody>
      </p:sp>
      <p:pic>
        <p:nvPicPr>
          <p:cNvPr id="1026" name="Picture 2" descr="C:\Users\Julie\Documents\DropBox\InstructorManuals\CWNA\PPTs-new\Tables\chapter 01\Table 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7516" y="2667000"/>
            <a:ext cx="7928915" cy="167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22342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380685E-5235-4844-A2CB-8D4B75E1513B}" type="slidenum">
              <a:rPr lang="en-US"/>
              <a:pPr/>
              <a:t>23</a:t>
            </a:fld>
            <a:endParaRPr lang="en-US" dirty="0"/>
          </a:p>
        </p:txBody>
      </p:sp>
      <p:sp>
        <p:nvSpPr>
          <p:cNvPr id="192514" name="Rectangle 2"/>
          <p:cNvSpPr>
            <a:spLocks noGrp="1" noChangeArrowheads="1"/>
          </p:cNvSpPr>
          <p:nvPr>
            <p:ph type="title"/>
          </p:nvPr>
        </p:nvSpPr>
        <p:spPr/>
        <p:txBody>
          <a:bodyPr/>
          <a:lstStyle/>
          <a:p>
            <a:r>
              <a:rPr lang="en-US" dirty="0"/>
              <a:t>Wireless Advantages and Disadvantages: Disadvantages</a:t>
            </a:r>
          </a:p>
        </p:txBody>
      </p:sp>
      <p:sp>
        <p:nvSpPr>
          <p:cNvPr id="192515" name="Rectangle 3"/>
          <p:cNvSpPr>
            <a:spLocks noGrp="1" noChangeArrowheads="1"/>
          </p:cNvSpPr>
          <p:nvPr>
            <p:ph type="body" idx="1"/>
          </p:nvPr>
        </p:nvSpPr>
        <p:spPr/>
        <p:txBody>
          <a:bodyPr/>
          <a:lstStyle/>
          <a:p>
            <a:r>
              <a:rPr lang="en-US" b="1" dirty="0"/>
              <a:t>Security: </a:t>
            </a:r>
            <a:r>
              <a:rPr lang="en-US" dirty="0"/>
              <a:t>Wireless signals broadcast in open air</a:t>
            </a:r>
          </a:p>
          <a:p>
            <a:pPr lvl="1"/>
            <a:r>
              <a:rPr lang="en-US" dirty="0"/>
              <a:t>Security for wireless LANs is prime concern</a:t>
            </a:r>
          </a:p>
          <a:p>
            <a:pPr lvl="2"/>
            <a:r>
              <a:rPr lang="en-US" dirty="0"/>
              <a:t>Unauthorized users might access network</a:t>
            </a:r>
          </a:p>
          <a:p>
            <a:pPr lvl="3"/>
            <a:r>
              <a:rPr lang="en-US" dirty="0"/>
              <a:t>Can often pick up signal outside the building</a:t>
            </a:r>
          </a:p>
          <a:p>
            <a:pPr lvl="2"/>
            <a:r>
              <a:rPr lang="en-US" dirty="0"/>
              <a:t>Attackers might view transmitted data</a:t>
            </a:r>
          </a:p>
          <a:p>
            <a:pPr lvl="2"/>
            <a:r>
              <a:rPr lang="en-US" dirty="0"/>
              <a:t>Employees could compromise network security</a:t>
            </a:r>
          </a:p>
          <a:p>
            <a:pPr lvl="3"/>
            <a:r>
              <a:rPr lang="en-US" dirty="0"/>
              <a:t> could install rogue access points</a:t>
            </a:r>
          </a:p>
          <a:p>
            <a:pPr lvl="2"/>
            <a:r>
              <a:rPr lang="en-US" dirty="0"/>
              <a:t>Attackers could easily crack existing wireless security</a:t>
            </a:r>
          </a:p>
          <a:p>
            <a:pPr lvl="3"/>
            <a:r>
              <a:rPr lang="en-US" dirty="0"/>
              <a:t>Older wireless products have very weak security features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B6053646-5215-4E75-98D5-51755DFD055E}" type="slidenum">
              <a:rPr lang="en-US"/>
              <a:pPr/>
              <a:t>24</a:t>
            </a:fld>
            <a:endParaRPr lang="en-US" dirty="0"/>
          </a:p>
        </p:txBody>
      </p:sp>
      <p:sp>
        <p:nvSpPr>
          <p:cNvPr id="267266" name="Rectangle 2"/>
          <p:cNvSpPr>
            <a:spLocks noGrp="1" noChangeArrowheads="1"/>
          </p:cNvSpPr>
          <p:nvPr>
            <p:ph type="title"/>
          </p:nvPr>
        </p:nvSpPr>
        <p:spPr/>
        <p:txBody>
          <a:bodyPr/>
          <a:lstStyle/>
          <a:p>
            <a:r>
              <a:rPr lang="en-US" dirty="0"/>
              <a:t>Wireless Advantages and Disadvantages: Disadvantages</a:t>
            </a:r>
          </a:p>
        </p:txBody>
      </p:sp>
      <p:sp>
        <p:nvSpPr>
          <p:cNvPr id="267267" name="Rectangle 3"/>
          <p:cNvSpPr>
            <a:spLocks noGrp="1" noChangeArrowheads="1"/>
          </p:cNvSpPr>
          <p:nvPr>
            <p:ph type="body" idx="1"/>
          </p:nvPr>
        </p:nvSpPr>
        <p:spPr>
          <a:xfrm>
            <a:off x="533400" y="1600200"/>
            <a:ext cx="8077200" cy="4419600"/>
          </a:xfrm>
        </p:spPr>
        <p:txBody>
          <a:bodyPr/>
          <a:lstStyle/>
          <a:p>
            <a:pPr>
              <a:lnSpc>
                <a:spcPct val="90000"/>
              </a:lnSpc>
            </a:pPr>
            <a:r>
              <a:rPr lang="en-US" b="1" dirty="0"/>
              <a:t>Radio Signal Interference: </a:t>
            </a:r>
            <a:r>
              <a:rPr lang="en-US" dirty="0"/>
              <a:t>Signals from other devices can disrupt wireless transmissions</a:t>
            </a:r>
          </a:p>
          <a:p>
            <a:pPr lvl="1">
              <a:lnSpc>
                <a:spcPct val="90000"/>
              </a:lnSpc>
            </a:pPr>
            <a:r>
              <a:rPr lang="en-US" dirty="0"/>
              <a:t>e.g., Microwave ovens, elevator motors, photocopying machines, theft protection devices, cordless telephones</a:t>
            </a:r>
          </a:p>
          <a:p>
            <a:pPr>
              <a:lnSpc>
                <a:spcPct val="90000"/>
              </a:lnSpc>
            </a:pPr>
            <a:r>
              <a:rPr lang="en-US" b="1" dirty="0"/>
              <a:t>Range of Coverage:</a:t>
            </a:r>
            <a:r>
              <a:rPr lang="en-US" dirty="0"/>
              <a:t> Some wireless signals only have a range of 10 feet while others extend to over 350 feet</a:t>
            </a:r>
          </a:p>
          <a:p>
            <a:pPr>
              <a:lnSpc>
                <a:spcPct val="90000"/>
              </a:lnSpc>
            </a:pPr>
            <a:r>
              <a:rPr lang="en-US" b="1" dirty="0"/>
              <a:t>Slow Speed: </a:t>
            </a:r>
            <a:r>
              <a:rPr lang="en-US" dirty="0"/>
              <a:t>a packet moving through a wireless network is slower than it would be on a wired network</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9D8F7F7-50AD-47F7-BDC1-28FBBA0E9AF1}" type="slidenum">
              <a:rPr lang="en-US" smtClean="0"/>
              <a:pPr/>
              <a:t>25</a:t>
            </a:fld>
            <a:endParaRPr lang="en-US" dirty="0"/>
          </a:p>
        </p:txBody>
      </p:sp>
      <p:sp>
        <p:nvSpPr>
          <p:cNvPr id="4" name="TextBox 3"/>
          <p:cNvSpPr txBox="1"/>
          <p:nvPr/>
        </p:nvSpPr>
        <p:spPr>
          <a:xfrm>
            <a:off x="1752600" y="1600200"/>
            <a:ext cx="4701928" cy="400110"/>
          </a:xfrm>
          <a:prstGeom prst="rect">
            <a:avLst/>
          </a:prstGeom>
          <a:noFill/>
        </p:spPr>
        <p:txBody>
          <a:bodyPr wrap="none" rtlCol="0">
            <a:spAutoFit/>
          </a:bodyPr>
          <a:lstStyle/>
          <a:p>
            <a:r>
              <a:rPr lang="en-US" dirty="0">
                <a:solidFill>
                  <a:schemeClr val="tx1"/>
                </a:solidFill>
                <a:latin typeface="+mj-lt"/>
              </a:rPr>
              <a:t>Disadvantages of wireless data network</a:t>
            </a:r>
          </a:p>
        </p:txBody>
      </p:sp>
      <p:pic>
        <p:nvPicPr>
          <p:cNvPr id="2050" name="Picture 2" descr="C:\Users\Julie\Documents\DropBox\InstructorManuals\CWNA\PPTs-new\Tables\chapter 01\Table 1-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1000" y="2464196"/>
            <a:ext cx="8157084" cy="19296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50682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0" i="0" dirty="0">
                <a:solidFill>
                  <a:srgbClr val="000000"/>
                </a:solidFill>
                <a:effectLst/>
                <a:latin typeface="Arial" panose="020B0604020202020204" pitchFamily="34" charset="0"/>
              </a:rPr>
              <a:t>Wireless Network</a:t>
            </a:r>
            <a:r>
              <a:rPr lang="en-GB" dirty="0"/>
              <a:t> Risks</a:t>
            </a:r>
            <a:br>
              <a:rPr lang="en-GB" dirty="0"/>
            </a:br>
            <a:endParaRPr lang="en-US" dirty="0"/>
          </a:p>
        </p:txBody>
      </p:sp>
      <p:sp>
        <p:nvSpPr>
          <p:cNvPr id="3" name="Content Placeholder 2"/>
          <p:cNvSpPr>
            <a:spLocks noGrp="1"/>
          </p:cNvSpPr>
          <p:nvPr>
            <p:ph idx="1"/>
          </p:nvPr>
        </p:nvSpPr>
        <p:spPr/>
        <p:txBody>
          <a:bodyPr/>
          <a:lstStyle/>
          <a:p>
            <a:r>
              <a:rPr lang="en-GB" sz="2800" dirty="0">
                <a:solidFill>
                  <a:srgbClr val="000000"/>
                </a:solidFill>
                <a:latin typeface="Arial" panose="020B0604020202020204" pitchFamily="34" charset="0"/>
              </a:rPr>
              <a:t>Internet-connected devices may be used</a:t>
            </a:r>
            <a:br>
              <a:rPr lang="en-GB" sz="2800" dirty="0">
                <a:solidFill>
                  <a:srgbClr val="000000"/>
                </a:solidFill>
                <a:latin typeface="Arial" panose="020B0604020202020204" pitchFamily="34" charset="0"/>
              </a:rPr>
            </a:br>
            <a:r>
              <a:rPr lang="en-GB" sz="2800" dirty="0">
                <a:solidFill>
                  <a:srgbClr val="000000"/>
                </a:solidFill>
                <a:latin typeface="Arial" panose="020B0604020202020204" pitchFamily="34" charset="0"/>
              </a:rPr>
              <a:t>by nefarious entities to collect personal information, steal identities, compromise financial data, and silently listen to— or watch— users. </a:t>
            </a:r>
          </a:p>
          <a:p>
            <a:r>
              <a:rPr lang="en-GB" sz="2800" dirty="0">
                <a:solidFill>
                  <a:srgbClr val="000000"/>
                </a:solidFill>
                <a:latin typeface="Arial" panose="020B0604020202020204" pitchFamily="34" charset="0"/>
              </a:rPr>
              <a:t>Taking a few precautions in the configuration and use of your devices can help prevent this type of activity </a:t>
            </a:r>
            <a:br>
              <a:rPr lang="en-GB" dirty="0"/>
            </a:br>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26</a:t>
            </a:fld>
            <a:endParaRPr lang="en-US" dirty="0"/>
          </a:p>
        </p:txBody>
      </p:sp>
    </p:spTree>
    <p:extLst>
      <p:ext uri="{BB962C8B-B14F-4D97-AF65-F5344CB8AC3E}">
        <p14:creationId xmlns:p14="http://schemas.microsoft.com/office/powerpoint/2010/main" val="24941547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Piggybacking</a:t>
            </a:r>
            <a:endParaRPr lang="en-US" dirty="0"/>
          </a:p>
        </p:txBody>
      </p:sp>
      <p:sp>
        <p:nvSpPr>
          <p:cNvPr id="3" name="Content Placeholder 2"/>
          <p:cNvSpPr>
            <a:spLocks noGrp="1"/>
          </p:cNvSpPr>
          <p:nvPr>
            <p:ph idx="1"/>
          </p:nvPr>
        </p:nvSpPr>
        <p:spPr>
          <a:xfrm>
            <a:off x="533400" y="1600200"/>
            <a:ext cx="8077200" cy="4572000"/>
          </a:xfrm>
        </p:spPr>
        <p:txBody>
          <a:bodyPr/>
          <a:lstStyle/>
          <a:p>
            <a:r>
              <a:rPr lang="en-GB" sz="2800" dirty="0">
                <a:solidFill>
                  <a:srgbClr val="000000"/>
                </a:solidFill>
                <a:latin typeface="Arial" panose="020B0604020202020204" pitchFamily="34" charset="0"/>
              </a:rPr>
              <a:t>Failure to secure your wireless network could open your internet connection to many unintended users.</a:t>
            </a:r>
          </a:p>
          <a:p>
            <a:r>
              <a:rPr lang="en-GB" dirty="0"/>
              <a:t>These users may be able to conduct illegal activity, monitor and capture your web traffic, or steal personal files</a:t>
            </a:r>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27</a:t>
            </a:fld>
            <a:endParaRPr lang="en-US" dirty="0"/>
          </a:p>
        </p:txBody>
      </p:sp>
    </p:spTree>
    <p:extLst>
      <p:ext uri="{BB962C8B-B14F-4D97-AF65-F5344CB8AC3E}">
        <p14:creationId xmlns:p14="http://schemas.microsoft.com/office/powerpoint/2010/main" val="38377183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Wardriving</a:t>
            </a:r>
            <a:endParaRPr lang="en-US" dirty="0"/>
          </a:p>
        </p:txBody>
      </p:sp>
      <p:sp>
        <p:nvSpPr>
          <p:cNvPr id="3" name="Content Placeholder 2"/>
          <p:cNvSpPr>
            <a:spLocks noGrp="1"/>
          </p:cNvSpPr>
          <p:nvPr>
            <p:ph idx="1"/>
          </p:nvPr>
        </p:nvSpPr>
        <p:spPr>
          <a:xfrm>
            <a:off x="381000" y="1716486"/>
            <a:ext cx="8077200" cy="4572000"/>
          </a:xfrm>
        </p:spPr>
        <p:txBody>
          <a:bodyPr/>
          <a:lstStyle/>
          <a:p>
            <a:r>
              <a:rPr lang="en-GB" sz="2800" dirty="0">
                <a:solidFill>
                  <a:srgbClr val="000000"/>
                </a:solidFill>
                <a:latin typeface="Arial" panose="020B0604020202020204" pitchFamily="34" charset="0"/>
              </a:rPr>
              <a:t>Wardriving is a specific kind of piggybacking</a:t>
            </a:r>
          </a:p>
          <a:p>
            <a:endParaRPr lang="en-GB" sz="2800" dirty="0">
              <a:solidFill>
                <a:srgbClr val="000000"/>
              </a:solidFill>
              <a:latin typeface="Arial" panose="020B0604020202020204" pitchFamily="34" charset="0"/>
            </a:endParaRPr>
          </a:p>
          <a:p>
            <a:r>
              <a:rPr lang="en-GB" sz="2800" dirty="0">
                <a:solidFill>
                  <a:srgbClr val="000000"/>
                </a:solidFill>
                <a:latin typeface="Arial" panose="020B0604020202020204" pitchFamily="34" charset="0"/>
              </a:rPr>
              <a:t>In this risk, the attacker drive through cities and neighbourhoods with a wireless-equipped computer— sometimes with a powerful antenna— searching for unsecured wireless</a:t>
            </a:r>
          </a:p>
          <a:p>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28</a:t>
            </a:fld>
            <a:endParaRPr lang="en-US" dirty="0"/>
          </a:p>
        </p:txBody>
      </p:sp>
    </p:spTree>
    <p:extLst>
      <p:ext uri="{BB962C8B-B14F-4D97-AF65-F5344CB8AC3E}">
        <p14:creationId xmlns:p14="http://schemas.microsoft.com/office/powerpoint/2010/main" val="34596278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Evil Twin Attacks</a:t>
            </a:r>
          </a:p>
        </p:txBody>
      </p:sp>
      <p:sp>
        <p:nvSpPr>
          <p:cNvPr id="3" name="Content Placeholder 2"/>
          <p:cNvSpPr>
            <a:spLocks noGrp="1"/>
          </p:cNvSpPr>
          <p:nvPr>
            <p:ph idx="1"/>
          </p:nvPr>
        </p:nvSpPr>
        <p:spPr/>
        <p:txBody>
          <a:bodyPr/>
          <a:lstStyle/>
          <a:p>
            <a:r>
              <a:rPr lang="en-GB" dirty="0"/>
              <a:t>In this attack, an adversary gathers information about a public network access point, then sets up their system to impersonate it.</a:t>
            </a:r>
          </a:p>
          <a:p>
            <a:endParaRPr lang="en-GB" dirty="0"/>
          </a:p>
          <a:p>
            <a:r>
              <a:rPr lang="en-GB" dirty="0"/>
              <a:t>The adversary uses a broadcast signal stronger than the one generated by the legitimate access point; then, unsuspecting users connect using the stronger signal.</a:t>
            </a:r>
          </a:p>
          <a:p>
            <a:endParaRPr lang="en-GB" dirty="0"/>
          </a:p>
          <a:p>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29</a:t>
            </a:fld>
            <a:endParaRPr lang="en-US" dirty="0"/>
          </a:p>
        </p:txBody>
      </p:sp>
    </p:spTree>
    <p:extLst>
      <p:ext uri="{BB962C8B-B14F-4D97-AF65-F5344CB8AC3E}">
        <p14:creationId xmlns:p14="http://schemas.microsoft.com/office/powerpoint/2010/main" val="19265270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19539F-3C40-01BF-4051-70E3B0DD4ED0}"/>
              </a:ext>
            </a:extLst>
          </p:cNvPr>
          <p:cNvSpPr>
            <a:spLocks noGrp="1"/>
          </p:cNvSpPr>
          <p:nvPr>
            <p:ph type="title"/>
          </p:nvPr>
        </p:nvSpPr>
        <p:spPr>
          <a:xfrm>
            <a:off x="457200" y="2590800"/>
            <a:ext cx="8077200" cy="1143000"/>
          </a:xfrm>
        </p:spPr>
        <p:txBody>
          <a:bodyPr/>
          <a:lstStyle/>
          <a:p>
            <a:r>
              <a:rPr lang="en-US" dirty="0"/>
              <a:t>Wireless Network Introduction</a:t>
            </a:r>
            <a:endParaRPr lang="en-GB" dirty="0"/>
          </a:p>
        </p:txBody>
      </p:sp>
      <p:sp>
        <p:nvSpPr>
          <p:cNvPr id="3" name="Content Placeholder 2">
            <a:extLst>
              <a:ext uri="{FF2B5EF4-FFF2-40B4-BE49-F238E27FC236}">
                <a16:creationId xmlns:a16="http://schemas.microsoft.com/office/drawing/2014/main" id="{E297671A-60A4-9398-3E6C-911E38E2C8E3}"/>
              </a:ext>
            </a:extLst>
          </p:cNvPr>
          <p:cNvSpPr>
            <a:spLocks noGrp="1"/>
          </p:cNvSpPr>
          <p:nvPr>
            <p:ph idx="1"/>
          </p:nvPr>
        </p:nvSpPr>
        <p:spPr/>
        <p:txBody>
          <a:bodyPr/>
          <a:lstStyle/>
          <a:p>
            <a:endParaRPr lang="en-GB" dirty="0"/>
          </a:p>
        </p:txBody>
      </p:sp>
      <p:sp>
        <p:nvSpPr>
          <p:cNvPr id="4" name="Slide Number Placeholder 3">
            <a:extLst>
              <a:ext uri="{FF2B5EF4-FFF2-40B4-BE49-F238E27FC236}">
                <a16:creationId xmlns:a16="http://schemas.microsoft.com/office/drawing/2014/main" id="{07F5EEEE-E65E-F2B7-7627-FE18A5BD388E}"/>
              </a:ext>
            </a:extLst>
          </p:cNvPr>
          <p:cNvSpPr>
            <a:spLocks noGrp="1"/>
          </p:cNvSpPr>
          <p:nvPr>
            <p:ph type="sldNum" sz="quarter" idx="11"/>
          </p:nvPr>
        </p:nvSpPr>
        <p:spPr/>
        <p:txBody>
          <a:bodyPr/>
          <a:lstStyle/>
          <a:p>
            <a:pPr>
              <a:defRPr/>
            </a:pPr>
            <a:fld id="{1CF6E226-9000-4AEB-9C69-EE3114538854}" type="slidenum">
              <a:rPr lang="en-US" smtClean="0"/>
              <a:pPr>
                <a:defRPr/>
              </a:pPr>
              <a:t>3</a:t>
            </a:fld>
            <a:endParaRPr lang="en-US" dirty="0"/>
          </a:p>
        </p:txBody>
      </p:sp>
    </p:spTree>
    <p:extLst>
      <p:ext uri="{BB962C8B-B14F-4D97-AF65-F5344CB8AC3E}">
        <p14:creationId xmlns:p14="http://schemas.microsoft.com/office/powerpoint/2010/main" val="11967992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Evil Twin Attacks Cont.</a:t>
            </a:r>
          </a:p>
        </p:txBody>
      </p:sp>
      <p:sp>
        <p:nvSpPr>
          <p:cNvPr id="3" name="Content Placeholder 2"/>
          <p:cNvSpPr>
            <a:spLocks noGrp="1"/>
          </p:cNvSpPr>
          <p:nvPr>
            <p:ph idx="1"/>
          </p:nvPr>
        </p:nvSpPr>
        <p:spPr/>
        <p:txBody>
          <a:bodyPr/>
          <a:lstStyle/>
          <a:p>
            <a:r>
              <a:rPr lang="en-GB" sz="2800" dirty="0">
                <a:solidFill>
                  <a:srgbClr val="000000"/>
                </a:solidFill>
                <a:latin typeface="Arial" panose="020B0604020202020204" pitchFamily="34" charset="0"/>
              </a:rPr>
              <a:t>it’s easy for the attacker to use specialized tools to read any data the victim sends over the internet. This data may include credit card numbers, username and password combinations, and other personal information.</a:t>
            </a:r>
          </a:p>
          <a:p>
            <a:r>
              <a:rPr lang="en-GB" sz="2800" dirty="0">
                <a:solidFill>
                  <a:srgbClr val="000000"/>
                </a:solidFill>
                <a:latin typeface="Arial" panose="020B0604020202020204" pitchFamily="34" charset="0"/>
              </a:rPr>
              <a:t> To avoid this attack Always confirm the name and password of a public Wi-Fi hotspot prior to use. This will ensure you are connecting to a trusted access point. </a:t>
            </a:r>
            <a:endParaRPr lang="en-GB"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30</a:t>
            </a:fld>
            <a:endParaRPr lang="en-US" dirty="0"/>
          </a:p>
        </p:txBody>
      </p:sp>
    </p:spTree>
    <p:extLst>
      <p:ext uri="{BB962C8B-B14F-4D97-AF65-F5344CB8AC3E}">
        <p14:creationId xmlns:p14="http://schemas.microsoft.com/office/powerpoint/2010/main" val="35733580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Sniffing</a:t>
            </a:r>
          </a:p>
        </p:txBody>
      </p:sp>
      <p:sp>
        <p:nvSpPr>
          <p:cNvPr id="3" name="Content Placeholder 2"/>
          <p:cNvSpPr>
            <a:spLocks noGrp="1"/>
          </p:cNvSpPr>
          <p:nvPr>
            <p:ph idx="1"/>
          </p:nvPr>
        </p:nvSpPr>
        <p:spPr/>
        <p:txBody>
          <a:bodyPr/>
          <a:lstStyle/>
          <a:p>
            <a:r>
              <a:rPr lang="en-GB" sz="2800" dirty="0">
                <a:solidFill>
                  <a:srgbClr val="000000"/>
                </a:solidFill>
                <a:latin typeface="Arial" panose="020B0604020202020204" pitchFamily="34" charset="0"/>
              </a:rPr>
              <a:t>Many public access points are not secured and the traffic they carry is not encrypted. </a:t>
            </a:r>
          </a:p>
          <a:p>
            <a:r>
              <a:rPr lang="en-GB" sz="2800" dirty="0">
                <a:solidFill>
                  <a:srgbClr val="000000"/>
                </a:solidFill>
                <a:latin typeface="Arial" panose="020B0604020202020204" pitchFamily="34" charset="0"/>
              </a:rPr>
              <a:t>This can put your sensitive communications or transactions at risk. Because your connection is being transmitted “in the clear,” </a:t>
            </a:r>
          </a:p>
          <a:p>
            <a:r>
              <a:rPr lang="en-GB" sz="2800" dirty="0">
                <a:solidFill>
                  <a:srgbClr val="000000"/>
                </a:solidFill>
                <a:latin typeface="Arial" panose="020B0604020202020204" pitchFamily="34" charset="0"/>
              </a:rPr>
              <a:t>Special tools can obtain sensitive information such as passwords or credit card numbers. </a:t>
            </a:r>
          </a:p>
          <a:p>
            <a:r>
              <a:rPr lang="en-GB" sz="2800" dirty="0">
                <a:solidFill>
                  <a:srgbClr val="000000"/>
                </a:solidFill>
                <a:latin typeface="Arial" panose="020B0604020202020204" pitchFamily="34" charset="0"/>
              </a:rPr>
              <a:t>To minimize sniffing attack, all the access points you connect to use at least WPA2 encryption.</a:t>
            </a:r>
            <a:endParaRPr lang="en-GB"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31</a:t>
            </a:fld>
            <a:endParaRPr lang="en-US" dirty="0"/>
          </a:p>
        </p:txBody>
      </p:sp>
    </p:spTree>
    <p:extLst>
      <p:ext uri="{BB962C8B-B14F-4D97-AF65-F5344CB8AC3E}">
        <p14:creationId xmlns:p14="http://schemas.microsoft.com/office/powerpoint/2010/main" val="20993037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Unauthorized Computer Access</a:t>
            </a:r>
          </a:p>
        </p:txBody>
      </p:sp>
      <p:sp>
        <p:nvSpPr>
          <p:cNvPr id="3" name="Content Placeholder 2"/>
          <p:cNvSpPr>
            <a:spLocks noGrp="1"/>
          </p:cNvSpPr>
          <p:nvPr>
            <p:ph idx="1"/>
          </p:nvPr>
        </p:nvSpPr>
        <p:spPr/>
        <p:txBody>
          <a:bodyPr/>
          <a:lstStyle/>
          <a:p>
            <a:r>
              <a:rPr lang="en-GB" sz="2800" dirty="0">
                <a:solidFill>
                  <a:srgbClr val="000000"/>
                </a:solidFill>
                <a:latin typeface="Arial" panose="020B0604020202020204" pitchFamily="34" charset="0"/>
              </a:rPr>
              <a:t>An unsecured public wireless network combined with unsecured file sharing could allow a malicious user to access any directories and files you have unintentionally made available for sharing. </a:t>
            </a:r>
          </a:p>
          <a:p>
            <a:r>
              <a:rPr lang="en-GB" sz="2800" dirty="0">
                <a:solidFill>
                  <a:srgbClr val="000000"/>
                </a:solidFill>
                <a:latin typeface="Arial" panose="020B0604020202020204" pitchFamily="34" charset="0"/>
              </a:rPr>
              <a:t>Ensure that when you connect your devices to public networks, you deny sharing files and folders. </a:t>
            </a:r>
            <a:endParaRPr lang="en-GB"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32</a:t>
            </a:fld>
            <a:endParaRPr lang="en-US" dirty="0"/>
          </a:p>
        </p:txBody>
      </p:sp>
    </p:spTree>
    <p:extLst>
      <p:ext uri="{BB962C8B-B14F-4D97-AF65-F5344CB8AC3E}">
        <p14:creationId xmlns:p14="http://schemas.microsoft.com/office/powerpoint/2010/main" val="3461374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Theft of Mobile Devices</a:t>
            </a:r>
          </a:p>
        </p:txBody>
      </p:sp>
      <p:sp>
        <p:nvSpPr>
          <p:cNvPr id="3" name="Content Placeholder 2"/>
          <p:cNvSpPr>
            <a:spLocks noGrp="1"/>
          </p:cNvSpPr>
          <p:nvPr>
            <p:ph idx="1"/>
          </p:nvPr>
        </p:nvSpPr>
        <p:spPr/>
        <p:txBody>
          <a:bodyPr/>
          <a:lstStyle/>
          <a:p>
            <a:r>
              <a:rPr lang="en-GB" sz="2800" dirty="0">
                <a:solidFill>
                  <a:srgbClr val="000000"/>
                </a:solidFill>
                <a:latin typeface="Arial" panose="020B0604020202020204" pitchFamily="34" charset="0"/>
              </a:rPr>
              <a:t>Physically stealing your device, attackers could have unrestricted access to all of its data, as well as any connected cloud accounts. </a:t>
            </a:r>
          </a:p>
          <a:p>
            <a:r>
              <a:rPr lang="en-GB" dirty="0"/>
              <a:t>To secure you data, use encryptions tools to encrypt your sensitive data</a:t>
            </a:r>
          </a:p>
          <a:p>
            <a:r>
              <a:rPr lang="en-GB" dirty="0"/>
              <a:t> also it is advisable to configure your device’s applications to request login information before allowing access to any cloud-based information.</a:t>
            </a:r>
          </a:p>
        </p:txBody>
      </p:sp>
      <p:sp>
        <p:nvSpPr>
          <p:cNvPr id="5" name="Slide Number Placeholder 4"/>
          <p:cNvSpPr>
            <a:spLocks noGrp="1"/>
          </p:cNvSpPr>
          <p:nvPr>
            <p:ph type="sldNum" sz="quarter" idx="11"/>
          </p:nvPr>
        </p:nvSpPr>
        <p:spPr/>
        <p:txBody>
          <a:bodyPr/>
          <a:lstStyle/>
          <a:p>
            <a:fld id="{7FBF2A48-07AB-4988-9B71-A4122DE9FCAE}" type="slidenum">
              <a:rPr lang="en-US" smtClean="0"/>
              <a:pPr/>
              <a:t>33</a:t>
            </a:fld>
            <a:endParaRPr lang="en-US" dirty="0"/>
          </a:p>
        </p:txBody>
      </p:sp>
    </p:spTree>
    <p:extLst>
      <p:ext uri="{BB962C8B-B14F-4D97-AF65-F5344CB8AC3E}">
        <p14:creationId xmlns:p14="http://schemas.microsoft.com/office/powerpoint/2010/main" val="31431777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Internet of Things</a:t>
            </a:r>
          </a:p>
        </p:txBody>
      </p:sp>
      <p:sp>
        <p:nvSpPr>
          <p:cNvPr id="3" name="Content Placeholder 2"/>
          <p:cNvSpPr>
            <a:spLocks noGrp="1"/>
          </p:cNvSpPr>
          <p:nvPr>
            <p:ph idx="1"/>
          </p:nvPr>
        </p:nvSpPr>
        <p:spPr>
          <a:xfrm>
            <a:off x="518232" y="1524000"/>
            <a:ext cx="8077200" cy="4572000"/>
          </a:xfrm>
        </p:spPr>
        <p:txBody>
          <a:bodyPr/>
          <a:lstStyle/>
          <a:p>
            <a:r>
              <a:rPr lang="en-GB" sz="2800" dirty="0">
                <a:solidFill>
                  <a:srgbClr val="000000"/>
                </a:solidFill>
                <a:latin typeface="Arial" panose="020B0604020202020204" pitchFamily="34" charset="0"/>
              </a:rPr>
              <a:t>Cars, lighting, healthcare, and home security all contain sensing devices that can talk to other machines and trigger additional actions and other tools that track your eating, sleeping, and exercise habits.</a:t>
            </a:r>
          </a:p>
          <a:p>
            <a:r>
              <a:rPr lang="en-GB" sz="2800" dirty="0">
                <a:solidFill>
                  <a:srgbClr val="000000"/>
                </a:solidFill>
                <a:latin typeface="Arial" panose="020B0604020202020204" pitchFamily="34" charset="0"/>
              </a:rPr>
              <a:t>This technology provides a level of convenience to our lives but the security of these devices is not always guaranteed</a:t>
            </a:r>
            <a:endParaRPr lang="en-GB"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34</a:t>
            </a:fld>
            <a:endParaRPr lang="en-US" dirty="0"/>
          </a:p>
        </p:txBody>
      </p:sp>
    </p:spTree>
    <p:extLst>
      <p:ext uri="{BB962C8B-B14F-4D97-AF65-F5344CB8AC3E}">
        <p14:creationId xmlns:p14="http://schemas.microsoft.com/office/powerpoint/2010/main" val="38951291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Wireless Standards Organizations and Regulatory Agencies</a:t>
            </a:r>
          </a:p>
        </p:txBody>
      </p:sp>
      <p:sp>
        <p:nvSpPr>
          <p:cNvPr id="3" name="Content Placeholder 2"/>
          <p:cNvSpPr>
            <a:spLocks noGrp="1"/>
          </p:cNvSpPr>
          <p:nvPr>
            <p:ph idx="1"/>
          </p:nvPr>
        </p:nvSpPr>
        <p:spPr/>
        <p:txBody>
          <a:bodyPr/>
          <a:lstStyle/>
          <a:p>
            <a:r>
              <a:rPr lang="en-US" dirty="0"/>
              <a:t>Several organizations provide direction, standards, and accountability in wireless technology</a:t>
            </a:r>
          </a:p>
          <a:p>
            <a:pPr lvl="1"/>
            <a:r>
              <a:rPr lang="en-US" dirty="0"/>
              <a:t>International Telecommunication Union Radio Communication Sector (ITU-R)</a:t>
            </a:r>
          </a:p>
          <a:p>
            <a:pPr lvl="1"/>
            <a:r>
              <a:rPr lang="en-US" dirty="0"/>
              <a:t>Internet Engineering Task Force(IETF)</a:t>
            </a:r>
          </a:p>
          <a:p>
            <a:pPr lvl="1"/>
            <a:r>
              <a:rPr lang="en-US" dirty="0"/>
              <a:t>International Organization for Standardization (ISO)</a:t>
            </a:r>
          </a:p>
          <a:p>
            <a:pPr lvl="1"/>
            <a:r>
              <a:rPr lang="en-US" dirty="0"/>
              <a:t>Institute of Electrical and Electronics Engineers (IEEE)</a:t>
            </a:r>
          </a:p>
          <a:p>
            <a:pPr lvl="1"/>
            <a:r>
              <a:rPr lang="en-US" dirty="0"/>
              <a:t>Federal Communications Commission (FCC)</a:t>
            </a:r>
          </a:p>
          <a:p>
            <a:pPr lvl="1"/>
            <a:r>
              <a:rPr lang="en-US" dirty="0"/>
              <a:t>Wi-Fi Alliance</a:t>
            </a:r>
          </a:p>
        </p:txBody>
      </p:sp>
      <p:sp>
        <p:nvSpPr>
          <p:cNvPr id="5" name="Slide Number Placeholder 4"/>
          <p:cNvSpPr>
            <a:spLocks noGrp="1"/>
          </p:cNvSpPr>
          <p:nvPr>
            <p:ph type="sldNum" sz="quarter" idx="11"/>
          </p:nvPr>
        </p:nvSpPr>
        <p:spPr/>
        <p:txBody>
          <a:bodyPr/>
          <a:lstStyle/>
          <a:p>
            <a:fld id="{7FBF2A48-07AB-4988-9B71-A4122DE9FCAE}" type="slidenum">
              <a:rPr lang="en-US" smtClean="0"/>
              <a:pPr/>
              <a:t>35</a:t>
            </a:fld>
            <a:endParaRPr lang="en-US" dirty="0"/>
          </a:p>
        </p:txBody>
      </p:sp>
    </p:spTree>
    <p:extLst>
      <p:ext uri="{BB962C8B-B14F-4D97-AF65-F5344CB8AC3E}">
        <p14:creationId xmlns:p14="http://schemas.microsoft.com/office/powerpoint/2010/main" val="24898282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Telecommunication Union Radio Communication Sector (ITU-R)</a:t>
            </a:r>
          </a:p>
        </p:txBody>
      </p:sp>
      <p:sp>
        <p:nvSpPr>
          <p:cNvPr id="3" name="Content Placeholder 2"/>
          <p:cNvSpPr>
            <a:spLocks noGrp="1"/>
          </p:cNvSpPr>
          <p:nvPr>
            <p:ph idx="1"/>
          </p:nvPr>
        </p:nvSpPr>
        <p:spPr>
          <a:xfrm>
            <a:off x="533400" y="1828800"/>
            <a:ext cx="8077200" cy="4419600"/>
          </a:xfrm>
        </p:spPr>
        <p:txBody>
          <a:bodyPr/>
          <a:lstStyle/>
          <a:p>
            <a:r>
              <a:rPr lang="en-US" dirty="0"/>
              <a:t>ITU-R: responsible for global management of the radio frequency spectrum</a:t>
            </a:r>
          </a:p>
          <a:p>
            <a:r>
              <a:rPr lang="en-US" dirty="0"/>
              <a:t>Develops standards for wireless communications systems </a:t>
            </a:r>
          </a:p>
          <a:p>
            <a:pPr lvl="1"/>
            <a:r>
              <a:rPr lang="en-US" dirty="0"/>
              <a:t>To ensure most effective use of the radio spectrum</a:t>
            </a:r>
          </a:p>
        </p:txBody>
      </p:sp>
      <p:sp>
        <p:nvSpPr>
          <p:cNvPr id="5" name="Slide Number Placeholder 4"/>
          <p:cNvSpPr>
            <a:spLocks noGrp="1"/>
          </p:cNvSpPr>
          <p:nvPr>
            <p:ph type="sldNum" sz="quarter" idx="11"/>
          </p:nvPr>
        </p:nvSpPr>
        <p:spPr/>
        <p:txBody>
          <a:bodyPr/>
          <a:lstStyle/>
          <a:p>
            <a:fld id="{7FBF2A48-07AB-4988-9B71-A4122DE9FCAE}" type="slidenum">
              <a:rPr lang="en-US" smtClean="0"/>
              <a:pPr/>
              <a:t>36</a:t>
            </a:fld>
            <a:endParaRPr lang="en-US" dirty="0"/>
          </a:p>
        </p:txBody>
      </p:sp>
    </p:spTree>
    <p:extLst>
      <p:ext uri="{BB962C8B-B14F-4D97-AF65-F5344CB8AC3E}">
        <p14:creationId xmlns:p14="http://schemas.microsoft.com/office/powerpoint/2010/main" val="170526064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US" dirty="0"/>
              <a:t>Internet Engineering Task Force(IETF)</a:t>
            </a:r>
          </a:p>
        </p:txBody>
      </p:sp>
      <p:sp>
        <p:nvSpPr>
          <p:cNvPr id="3" name="Content Placeholder 2"/>
          <p:cNvSpPr>
            <a:spLocks noGrp="1"/>
          </p:cNvSpPr>
          <p:nvPr>
            <p:ph idx="1"/>
          </p:nvPr>
        </p:nvSpPr>
        <p:spPr>
          <a:xfrm>
            <a:off x="533400" y="1600200"/>
            <a:ext cx="8077200" cy="4572000"/>
          </a:xfrm>
        </p:spPr>
        <p:txBody>
          <a:bodyPr/>
          <a:lstStyle/>
          <a:p>
            <a:r>
              <a:rPr lang="en-GB" dirty="0"/>
              <a:t> IETF is an international community of people in the networking industry whose goal is to make the Internet work better. </a:t>
            </a:r>
          </a:p>
          <a:p>
            <a:r>
              <a:rPr lang="en-GB" dirty="0"/>
              <a:t>The mission of the IETF, as defined by the organization in a document known as RFC 3935, is “to produce high quality, relevant technical and engineering documents that influence the way people design, use, and manage the Internet in such a way as to make the Internet work better. </a:t>
            </a:r>
            <a:endParaRPr lang="en-US" dirty="0"/>
          </a:p>
        </p:txBody>
      </p:sp>
      <p:sp>
        <p:nvSpPr>
          <p:cNvPr id="5" name="Slide Number Placeholder 4"/>
          <p:cNvSpPr>
            <a:spLocks noGrp="1"/>
          </p:cNvSpPr>
          <p:nvPr>
            <p:ph type="sldNum" sz="quarter" idx="11"/>
          </p:nvPr>
        </p:nvSpPr>
        <p:spPr>
          <a:xfrm>
            <a:off x="3810000" y="5410200"/>
            <a:ext cx="2057400" cy="381000"/>
          </a:xfrm>
        </p:spPr>
        <p:txBody>
          <a:bodyPr/>
          <a:lstStyle/>
          <a:p>
            <a:fld id="{7FBF2A48-07AB-4988-9B71-A4122DE9FCAE}" type="slidenum">
              <a:rPr lang="en-US" smtClean="0"/>
              <a:pPr/>
              <a:t>37</a:t>
            </a:fld>
            <a:endParaRPr lang="en-US" dirty="0"/>
          </a:p>
        </p:txBody>
      </p:sp>
    </p:spTree>
    <p:extLst>
      <p:ext uri="{BB962C8B-B14F-4D97-AF65-F5344CB8AC3E}">
        <p14:creationId xmlns:p14="http://schemas.microsoft.com/office/powerpoint/2010/main" val="41348525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8EE348-46B7-34E6-380F-CC96747D8D89}"/>
              </a:ext>
            </a:extLst>
          </p:cNvPr>
          <p:cNvSpPr>
            <a:spLocks noGrp="1"/>
          </p:cNvSpPr>
          <p:nvPr>
            <p:ph type="title"/>
          </p:nvPr>
        </p:nvSpPr>
        <p:spPr/>
        <p:txBody>
          <a:bodyPr/>
          <a:lstStyle/>
          <a:p>
            <a:r>
              <a:rPr lang="en-US" dirty="0"/>
              <a:t>(IETF) cont.</a:t>
            </a:r>
            <a:endParaRPr lang="en-GB" dirty="0"/>
          </a:p>
        </p:txBody>
      </p:sp>
      <p:sp>
        <p:nvSpPr>
          <p:cNvPr id="3" name="Content Placeholder 2">
            <a:extLst>
              <a:ext uri="{FF2B5EF4-FFF2-40B4-BE49-F238E27FC236}">
                <a16:creationId xmlns:a16="http://schemas.microsoft.com/office/drawing/2014/main" id="{014BD4BC-FFC7-39C9-5B2F-DC189006B7F8}"/>
              </a:ext>
            </a:extLst>
          </p:cNvPr>
          <p:cNvSpPr>
            <a:spLocks noGrp="1"/>
          </p:cNvSpPr>
          <p:nvPr>
            <p:ph idx="1"/>
          </p:nvPr>
        </p:nvSpPr>
        <p:spPr/>
        <p:txBody>
          <a:bodyPr/>
          <a:lstStyle/>
          <a:p>
            <a:r>
              <a:rPr lang="en-GB" dirty="0"/>
              <a:t>These documents include protocol standards, best current practices, and informational documents of various kinds.</a:t>
            </a:r>
          </a:p>
          <a:p>
            <a:r>
              <a:rPr lang="en-GB" dirty="0"/>
              <a:t>”The IETF has no membership fees, and anyone may register for and attend an IETF meeting.</a:t>
            </a:r>
          </a:p>
          <a:p>
            <a:r>
              <a:rPr lang="en-GB" dirty="0"/>
              <a:t>The results of a working group are usually the creation of a document known as a Request for Comments (RFC)</a:t>
            </a:r>
            <a:endParaRPr lang="en-US" dirty="0"/>
          </a:p>
          <a:p>
            <a:endParaRPr lang="en-GB" dirty="0"/>
          </a:p>
        </p:txBody>
      </p:sp>
      <p:sp>
        <p:nvSpPr>
          <p:cNvPr id="4" name="Slide Number Placeholder 3">
            <a:extLst>
              <a:ext uri="{FF2B5EF4-FFF2-40B4-BE49-F238E27FC236}">
                <a16:creationId xmlns:a16="http://schemas.microsoft.com/office/drawing/2014/main" id="{8398E1C6-0B71-F99B-8042-A441A2DE2745}"/>
              </a:ext>
            </a:extLst>
          </p:cNvPr>
          <p:cNvSpPr>
            <a:spLocks noGrp="1"/>
          </p:cNvSpPr>
          <p:nvPr>
            <p:ph type="sldNum" sz="quarter" idx="11"/>
          </p:nvPr>
        </p:nvSpPr>
        <p:spPr/>
        <p:txBody>
          <a:bodyPr/>
          <a:lstStyle/>
          <a:p>
            <a:fld id="{7FBF2A48-07AB-4988-9B71-A4122DE9FCAE}" type="slidenum">
              <a:rPr lang="en-US" smtClean="0"/>
              <a:pPr/>
              <a:t>38</a:t>
            </a:fld>
            <a:endParaRPr lang="en-US" dirty="0"/>
          </a:p>
        </p:txBody>
      </p:sp>
    </p:spTree>
    <p:extLst>
      <p:ext uri="{BB962C8B-B14F-4D97-AF65-F5344CB8AC3E}">
        <p14:creationId xmlns:p14="http://schemas.microsoft.com/office/powerpoint/2010/main" val="2195509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International Organization for Standardization (ISO)</a:t>
            </a:r>
          </a:p>
        </p:txBody>
      </p:sp>
      <p:sp>
        <p:nvSpPr>
          <p:cNvPr id="3" name="Content Placeholder 2"/>
          <p:cNvSpPr>
            <a:spLocks noGrp="1"/>
          </p:cNvSpPr>
          <p:nvPr>
            <p:ph idx="1"/>
          </p:nvPr>
        </p:nvSpPr>
        <p:spPr/>
        <p:txBody>
          <a:bodyPr/>
          <a:lstStyle/>
          <a:p>
            <a:r>
              <a:rPr lang="en-US" dirty="0"/>
              <a:t>ISO: international body that sets industrial and commercial standards</a:t>
            </a:r>
          </a:p>
          <a:p>
            <a:pPr lvl="1"/>
            <a:r>
              <a:rPr lang="en-US" dirty="0"/>
              <a:t>Officially not a government entity</a:t>
            </a:r>
          </a:p>
          <a:p>
            <a:r>
              <a:rPr lang="en-US" dirty="0"/>
              <a:t>ISO identifies needs in business and develops standards to address needs, it </a:t>
            </a:r>
            <a:r>
              <a:rPr lang="en-GB" dirty="0"/>
              <a:t>is responsible for the creation of the Open Systems Interconnection (OSI) model</a:t>
            </a:r>
            <a:endParaRPr lang="en-US" dirty="0"/>
          </a:p>
          <a:p>
            <a:r>
              <a:rPr lang="en-US" dirty="0"/>
              <a:t>Goal: make development, manufacturing, and supply of products and services more efficient, safer, and cleaner</a:t>
            </a:r>
          </a:p>
          <a:p>
            <a:r>
              <a:rPr lang="en-US" dirty="0"/>
              <a:t>ISO works to make trade between countries easier and fairer</a:t>
            </a:r>
          </a:p>
        </p:txBody>
      </p:sp>
      <p:sp>
        <p:nvSpPr>
          <p:cNvPr id="5" name="Slide Number Placeholder 4"/>
          <p:cNvSpPr>
            <a:spLocks noGrp="1"/>
          </p:cNvSpPr>
          <p:nvPr>
            <p:ph type="sldNum" sz="quarter" idx="11"/>
          </p:nvPr>
        </p:nvSpPr>
        <p:spPr/>
        <p:txBody>
          <a:bodyPr/>
          <a:lstStyle/>
          <a:p>
            <a:fld id="{7FBF2A48-07AB-4988-9B71-A4122DE9FCAE}" type="slidenum">
              <a:rPr lang="en-US" smtClean="0"/>
              <a:pPr/>
              <a:t>39</a:t>
            </a:fld>
            <a:endParaRPr lang="en-US" dirty="0"/>
          </a:p>
        </p:txBody>
      </p:sp>
    </p:spTree>
    <p:extLst>
      <p:ext uri="{BB962C8B-B14F-4D97-AF65-F5344CB8AC3E}">
        <p14:creationId xmlns:p14="http://schemas.microsoft.com/office/powerpoint/2010/main" val="78148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C6545604-2380-4A40-BAFC-F2ACF124CF1B}" type="slidenum">
              <a:rPr lang="en-US"/>
              <a:pPr/>
              <a:t>4</a:t>
            </a:fld>
            <a:endParaRPr lang="en-US" dirty="0"/>
          </a:p>
        </p:txBody>
      </p:sp>
      <p:sp>
        <p:nvSpPr>
          <p:cNvPr id="3074" name="Rectangle 2"/>
          <p:cNvSpPr>
            <a:spLocks noGrp="1" noChangeArrowheads="1"/>
          </p:cNvSpPr>
          <p:nvPr>
            <p:ph type="title"/>
          </p:nvPr>
        </p:nvSpPr>
        <p:spPr/>
        <p:txBody>
          <a:bodyPr/>
          <a:lstStyle/>
          <a:p>
            <a:r>
              <a:rPr lang="en-US" dirty="0"/>
              <a:t>Objectives</a:t>
            </a:r>
          </a:p>
        </p:txBody>
      </p:sp>
      <p:sp>
        <p:nvSpPr>
          <p:cNvPr id="3075" name="Rectangle 3"/>
          <p:cNvSpPr>
            <a:spLocks noGrp="1" noChangeArrowheads="1"/>
          </p:cNvSpPr>
          <p:nvPr>
            <p:ph type="body" idx="1"/>
          </p:nvPr>
        </p:nvSpPr>
        <p:spPr>
          <a:xfrm>
            <a:off x="685800" y="1626382"/>
            <a:ext cx="8077200" cy="4572000"/>
          </a:xfrm>
        </p:spPr>
        <p:txBody>
          <a:bodyPr/>
          <a:lstStyle/>
          <a:p>
            <a:r>
              <a:rPr lang="en-US" dirty="0"/>
              <a:t>List different wireless data applications</a:t>
            </a:r>
          </a:p>
          <a:p>
            <a:r>
              <a:rPr lang="en-US" dirty="0"/>
              <a:t>Explain the advantages and disadvantages of wireless technologies </a:t>
            </a:r>
          </a:p>
          <a:p>
            <a:r>
              <a:rPr lang="en-US" dirty="0"/>
              <a:t>Explain the roles of the different standards organizations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Institute of Electrical and Electronics Engineers (IEEE)</a:t>
            </a:r>
          </a:p>
        </p:txBody>
      </p:sp>
      <p:sp>
        <p:nvSpPr>
          <p:cNvPr id="3" name="Content Placeholder 2"/>
          <p:cNvSpPr>
            <a:spLocks noGrp="1"/>
          </p:cNvSpPr>
          <p:nvPr>
            <p:ph idx="1"/>
          </p:nvPr>
        </p:nvSpPr>
        <p:spPr/>
        <p:txBody>
          <a:bodyPr/>
          <a:lstStyle/>
          <a:p>
            <a:r>
              <a:rPr lang="en-US" dirty="0"/>
              <a:t>IEEE: most widely know and influential organization in computer networking and wireless communications field</a:t>
            </a:r>
          </a:p>
          <a:p>
            <a:r>
              <a:rPr lang="en-US" dirty="0"/>
              <a:t>Currently involved in revising over 800 standards</a:t>
            </a:r>
          </a:p>
          <a:p>
            <a:r>
              <a:rPr lang="en-US" dirty="0"/>
              <a:t>Developers of standards in energy, biomedical, health care, and transportation industries</a:t>
            </a:r>
          </a:p>
          <a:p>
            <a:r>
              <a:rPr lang="en-US" dirty="0"/>
              <a:t>IEEE standard for WLANs is typically referred to as IEEE 802.11</a:t>
            </a:r>
          </a:p>
          <a:p>
            <a:pPr lvl="1"/>
            <a:r>
              <a:rPr lang="en-US" dirty="0"/>
              <a:t>Variations of the standard: 802.11g, 802.11n, 802.1af</a:t>
            </a:r>
          </a:p>
        </p:txBody>
      </p:sp>
      <p:sp>
        <p:nvSpPr>
          <p:cNvPr id="5" name="Slide Number Placeholder 4"/>
          <p:cNvSpPr>
            <a:spLocks noGrp="1"/>
          </p:cNvSpPr>
          <p:nvPr>
            <p:ph type="sldNum" sz="quarter" idx="11"/>
          </p:nvPr>
        </p:nvSpPr>
        <p:spPr/>
        <p:txBody>
          <a:bodyPr/>
          <a:lstStyle/>
          <a:p>
            <a:fld id="{7FBF2A48-07AB-4988-9B71-A4122DE9FCAE}" type="slidenum">
              <a:rPr lang="en-US" smtClean="0"/>
              <a:pPr/>
              <a:t>40</a:t>
            </a:fld>
            <a:endParaRPr lang="en-US" dirty="0"/>
          </a:p>
        </p:txBody>
      </p:sp>
    </p:spTree>
    <p:extLst>
      <p:ext uri="{BB962C8B-B14F-4D97-AF65-F5344CB8AC3E}">
        <p14:creationId xmlns:p14="http://schemas.microsoft.com/office/powerpoint/2010/main" val="29085931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Communications Commission (FCC)</a:t>
            </a:r>
          </a:p>
        </p:txBody>
      </p:sp>
      <p:sp>
        <p:nvSpPr>
          <p:cNvPr id="3" name="Content Placeholder 2"/>
          <p:cNvSpPr>
            <a:spLocks noGrp="1"/>
          </p:cNvSpPr>
          <p:nvPr>
            <p:ph idx="1"/>
          </p:nvPr>
        </p:nvSpPr>
        <p:spPr>
          <a:xfrm>
            <a:off x="533400" y="1600200"/>
            <a:ext cx="8077200" cy="4572000"/>
          </a:xfrm>
        </p:spPr>
        <p:txBody>
          <a:bodyPr/>
          <a:lstStyle/>
          <a:p>
            <a:r>
              <a:rPr lang="en-US" dirty="0"/>
              <a:t>FCC: serves as the primary regulatory agency for wireless communications in the US</a:t>
            </a:r>
            <a:r>
              <a:rPr lang="ar-SA" dirty="0"/>
              <a:t> </a:t>
            </a:r>
            <a:r>
              <a:rPr lang="en-US" dirty="0"/>
              <a:t>,Includes communications by radio, wire, satellite, and cable</a:t>
            </a:r>
            <a:endParaRPr lang="ar-SA" dirty="0"/>
          </a:p>
          <a:p>
            <a:r>
              <a:rPr lang="en-GB" dirty="0"/>
              <a:t>Both licensed and unlicensed communications are typically regulated in the following five areas:</a:t>
            </a:r>
          </a:p>
          <a:p>
            <a:r>
              <a:rPr lang="en-GB" sz="2000" dirty="0"/>
              <a:t>Frequency</a:t>
            </a:r>
          </a:p>
          <a:p>
            <a:r>
              <a:rPr lang="en-GB" sz="2000" dirty="0"/>
              <a:t>Bandwidth</a:t>
            </a:r>
          </a:p>
          <a:p>
            <a:r>
              <a:rPr lang="en-GB" sz="2000" dirty="0"/>
              <a:t>Maximum power of the intentional radiator (IR)</a:t>
            </a:r>
          </a:p>
          <a:p>
            <a:r>
              <a:rPr lang="en-GB" sz="2000" dirty="0"/>
              <a:t>Use (indoor and/or outdoor)</a:t>
            </a:r>
          </a:p>
          <a:p>
            <a:r>
              <a:rPr lang="en-GB" sz="2000" dirty="0"/>
              <a:t>Spectrum sharing rules</a:t>
            </a:r>
            <a:endParaRPr lang="en-US" sz="2000"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41</a:t>
            </a:fld>
            <a:endParaRPr lang="en-US" dirty="0"/>
          </a:p>
        </p:txBody>
      </p:sp>
    </p:spTree>
    <p:extLst>
      <p:ext uri="{BB962C8B-B14F-4D97-AF65-F5344CB8AC3E}">
        <p14:creationId xmlns:p14="http://schemas.microsoft.com/office/powerpoint/2010/main" val="22842001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3715-FF92-894C-B11B-F560D68DD746}"/>
              </a:ext>
            </a:extLst>
          </p:cNvPr>
          <p:cNvSpPr>
            <a:spLocks noGrp="1"/>
          </p:cNvSpPr>
          <p:nvPr>
            <p:ph type="title"/>
          </p:nvPr>
        </p:nvSpPr>
        <p:spPr/>
        <p:txBody>
          <a:bodyPr/>
          <a:lstStyle/>
          <a:p>
            <a:r>
              <a:rPr lang="en-US" dirty="0"/>
              <a:t>Licensed and unlicensed frequencies</a:t>
            </a:r>
            <a:endParaRPr lang="en-GB" dirty="0"/>
          </a:p>
        </p:txBody>
      </p:sp>
      <p:sp>
        <p:nvSpPr>
          <p:cNvPr id="3" name="Content Placeholder 2">
            <a:extLst>
              <a:ext uri="{FF2B5EF4-FFF2-40B4-BE49-F238E27FC236}">
                <a16:creationId xmlns:a16="http://schemas.microsoft.com/office/drawing/2014/main" id="{1DB96160-6FB2-7701-EDB1-510D7C4F127D}"/>
              </a:ext>
            </a:extLst>
          </p:cNvPr>
          <p:cNvSpPr>
            <a:spLocks noGrp="1"/>
          </p:cNvSpPr>
          <p:nvPr>
            <p:ph idx="1"/>
          </p:nvPr>
        </p:nvSpPr>
        <p:spPr/>
        <p:txBody>
          <a:bodyPr/>
          <a:lstStyle/>
          <a:p>
            <a:pPr marL="0" indent="0" algn="l">
              <a:buNone/>
            </a:pPr>
            <a:r>
              <a:rPr lang="en-GB" sz="2400" b="1" i="0" u="none" strike="noStrike" baseline="0" dirty="0">
                <a:latin typeface="UniversLTStd"/>
              </a:rPr>
              <a:t>Licensed frequencies </a:t>
            </a:r>
            <a:r>
              <a:rPr lang="en-GB" sz="2400" b="0" i="0" u="none" strike="noStrike" baseline="0" dirty="0">
                <a:latin typeface="UniversLTStd"/>
              </a:rPr>
              <a:t>require an approved license application, and the financial costs are typically very high. </a:t>
            </a:r>
            <a:endParaRPr lang="en-GB" sz="2400" dirty="0">
              <a:latin typeface="UniversLTStd"/>
            </a:endParaRPr>
          </a:p>
          <a:p>
            <a:pPr marL="0" indent="0" algn="l">
              <a:buNone/>
            </a:pPr>
            <a:r>
              <a:rPr lang="en-GB" sz="2400" b="1" i="0" u="none" strike="noStrike" baseline="0" dirty="0">
                <a:latin typeface="UniversLTStd"/>
              </a:rPr>
              <a:t>Unlicensed frequency</a:t>
            </a:r>
            <a:r>
              <a:rPr lang="en-GB" sz="2400" b="0" i="0" u="none" strike="noStrike" baseline="0" dirty="0">
                <a:latin typeface="UniversLTStd"/>
              </a:rPr>
              <a:t> is that permission to transmit on the frequency is free and do not need any approvals.</a:t>
            </a:r>
          </a:p>
          <a:p>
            <a:pPr algn="l"/>
            <a:r>
              <a:rPr lang="en-GB" sz="2400" b="0" i="0" u="none" strike="noStrike" baseline="0" dirty="0">
                <a:latin typeface="UniversLTStd"/>
              </a:rPr>
              <a:t>The main disadvantage to transmitting in an unlicensed frequency band is that anyone else can also transmit in that same frequency space. Unlicensed frequency bands are often very crowded; therefore, transmissions from other individuals can cause interference with your transmissions. For that, unlicensed frequency has a limited range.</a:t>
            </a:r>
            <a:endParaRPr lang="en-GB" sz="3200" dirty="0"/>
          </a:p>
        </p:txBody>
      </p:sp>
      <p:sp>
        <p:nvSpPr>
          <p:cNvPr id="4" name="Slide Number Placeholder 3">
            <a:extLst>
              <a:ext uri="{FF2B5EF4-FFF2-40B4-BE49-F238E27FC236}">
                <a16:creationId xmlns:a16="http://schemas.microsoft.com/office/drawing/2014/main" id="{E785A90C-1614-452A-F41B-0B387F598FE5}"/>
              </a:ext>
            </a:extLst>
          </p:cNvPr>
          <p:cNvSpPr>
            <a:spLocks noGrp="1"/>
          </p:cNvSpPr>
          <p:nvPr>
            <p:ph type="sldNum" sz="quarter" idx="11"/>
          </p:nvPr>
        </p:nvSpPr>
        <p:spPr/>
        <p:txBody>
          <a:bodyPr/>
          <a:lstStyle/>
          <a:p>
            <a:fld id="{7FBF2A48-07AB-4988-9B71-A4122DE9FCAE}" type="slidenum">
              <a:rPr lang="en-US" smtClean="0"/>
              <a:pPr/>
              <a:t>42</a:t>
            </a:fld>
            <a:endParaRPr lang="en-US" dirty="0"/>
          </a:p>
        </p:txBody>
      </p:sp>
    </p:spTree>
    <p:extLst>
      <p:ext uri="{BB962C8B-B14F-4D97-AF65-F5344CB8AC3E}">
        <p14:creationId xmlns:p14="http://schemas.microsoft.com/office/powerpoint/2010/main" val="33957023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Wi-Fi Alliance</a:t>
            </a:r>
          </a:p>
        </p:txBody>
      </p:sp>
      <p:sp>
        <p:nvSpPr>
          <p:cNvPr id="3" name="Content Placeholder 2"/>
          <p:cNvSpPr>
            <a:spLocks noGrp="1"/>
          </p:cNvSpPr>
          <p:nvPr>
            <p:ph idx="1"/>
          </p:nvPr>
        </p:nvSpPr>
        <p:spPr/>
        <p:txBody>
          <a:bodyPr/>
          <a:lstStyle/>
          <a:p>
            <a:r>
              <a:rPr lang="en-US" dirty="0"/>
              <a:t>Initially known as the Wireless Ethernet Compatibility Alliance (WECA) – formed in 1999</a:t>
            </a:r>
          </a:p>
          <a:p>
            <a:r>
              <a:rPr lang="en-US" dirty="0"/>
              <a:t>Had three goals:</a:t>
            </a:r>
          </a:p>
          <a:p>
            <a:pPr lvl="1"/>
            <a:r>
              <a:rPr lang="en-US" dirty="0"/>
              <a:t>Encourage wireless manufacturers to use the IEEE WLAN technologies</a:t>
            </a:r>
          </a:p>
          <a:p>
            <a:pPr lvl="1"/>
            <a:r>
              <a:rPr lang="en-US" dirty="0"/>
              <a:t>Promote and market these technologies</a:t>
            </a:r>
          </a:p>
          <a:p>
            <a:pPr lvl="1"/>
            <a:r>
              <a:rPr lang="en-US" dirty="0"/>
              <a:t>Test and certify that wireless products adhere to the IEEE standards to ensure interoperability</a:t>
            </a:r>
          </a:p>
        </p:txBody>
      </p:sp>
      <p:sp>
        <p:nvSpPr>
          <p:cNvPr id="5" name="Slide Number Placeholder 4"/>
          <p:cNvSpPr>
            <a:spLocks noGrp="1"/>
          </p:cNvSpPr>
          <p:nvPr>
            <p:ph type="sldNum" sz="quarter" idx="11"/>
          </p:nvPr>
        </p:nvSpPr>
        <p:spPr/>
        <p:txBody>
          <a:bodyPr/>
          <a:lstStyle/>
          <a:p>
            <a:fld id="{7FBF2A48-07AB-4988-9B71-A4122DE9FCAE}" type="slidenum">
              <a:rPr lang="en-US" smtClean="0"/>
              <a:pPr/>
              <a:t>43</a:t>
            </a:fld>
            <a:endParaRPr lang="en-US" dirty="0"/>
          </a:p>
        </p:txBody>
      </p:sp>
    </p:spTree>
    <p:extLst>
      <p:ext uri="{BB962C8B-B14F-4D97-AF65-F5344CB8AC3E}">
        <p14:creationId xmlns:p14="http://schemas.microsoft.com/office/powerpoint/2010/main" val="166640239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Wi-Fi Alliance</a:t>
            </a:r>
          </a:p>
        </p:txBody>
      </p:sp>
      <p:sp>
        <p:nvSpPr>
          <p:cNvPr id="3" name="Content Placeholder 2"/>
          <p:cNvSpPr>
            <a:spLocks noGrp="1"/>
          </p:cNvSpPr>
          <p:nvPr>
            <p:ph idx="1"/>
          </p:nvPr>
        </p:nvSpPr>
        <p:spPr/>
        <p:txBody>
          <a:bodyPr/>
          <a:lstStyle/>
          <a:p>
            <a:r>
              <a:rPr lang="en-US" dirty="0"/>
              <a:t>In Oct. 2002 – WECA changed name to Wi-Fi (Wireless Fidelity) Alliance</a:t>
            </a:r>
          </a:p>
          <a:p>
            <a:r>
              <a:rPr lang="en-US" dirty="0"/>
              <a:t>Only devices that have passed Wi-Fi Alliance testing are allowed to refer to their products as</a:t>
            </a:r>
          </a:p>
          <a:p>
            <a:pPr marL="0" indent="0">
              <a:buNone/>
            </a:pPr>
            <a:r>
              <a:rPr lang="en-US" dirty="0"/>
              <a:t> Wi-Fi Certified (registered trademark)</a:t>
            </a:r>
          </a:p>
          <a:p>
            <a:endParaRPr lang="en-US" dirty="0"/>
          </a:p>
        </p:txBody>
      </p:sp>
      <p:sp>
        <p:nvSpPr>
          <p:cNvPr id="5" name="Slide Number Placeholder 4"/>
          <p:cNvSpPr>
            <a:spLocks noGrp="1"/>
          </p:cNvSpPr>
          <p:nvPr>
            <p:ph type="sldNum" sz="quarter" idx="11"/>
          </p:nvPr>
        </p:nvSpPr>
        <p:spPr/>
        <p:txBody>
          <a:bodyPr/>
          <a:lstStyle/>
          <a:p>
            <a:fld id="{7FBF2A48-07AB-4988-9B71-A4122DE9FCAE}" type="slidenum">
              <a:rPr lang="en-US" smtClean="0"/>
              <a:pPr/>
              <a:t>44</a:t>
            </a:fld>
            <a:endParaRPr lang="en-US" dirty="0"/>
          </a:p>
        </p:txBody>
      </p:sp>
    </p:spTree>
    <p:extLst>
      <p:ext uri="{BB962C8B-B14F-4D97-AF65-F5344CB8AC3E}">
        <p14:creationId xmlns:p14="http://schemas.microsoft.com/office/powerpoint/2010/main" val="264062147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a:extLst>
              <a:ext uri="{FF2B5EF4-FFF2-40B4-BE49-F238E27FC236}">
                <a16:creationId xmlns:a16="http://schemas.microsoft.com/office/drawing/2014/main" id="{C73BE414-9558-C7AC-4CBC-FB11E6537CA6}"/>
              </a:ext>
            </a:extLst>
          </p:cNvPr>
          <p:cNvPicPr>
            <a:picLocks noGrp="1" noChangeAspect="1"/>
          </p:cNvPicPr>
          <p:nvPr>
            <p:ph idx="1"/>
          </p:nvPr>
        </p:nvPicPr>
        <p:blipFill>
          <a:blip r:embed="rId2"/>
          <a:stretch>
            <a:fillRect/>
          </a:stretch>
        </p:blipFill>
        <p:spPr>
          <a:xfrm>
            <a:off x="152400" y="533400"/>
            <a:ext cx="8689237" cy="5410200"/>
          </a:xfrm>
        </p:spPr>
      </p:pic>
      <p:sp>
        <p:nvSpPr>
          <p:cNvPr id="4" name="Slide Number Placeholder 3">
            <a:extLst>
              <a:ext uri="{FF2B5EF4-FFF2-40B4-BE49-F238E27FC236}">
                <a16:creationId xmlns:a16="http://schemas.microsoft.com/office/drawing/2014/main" id="{DF6C07B1-4A43-79B6-98D5-67028B416EF4}"/>
              </a:ext>
            </a:extLst>
          </p:cNvPr>
          <p:cNvSpPr>
            <a:spLocks noGrp="1"/>
          </p:cNvSpPr>
          <p:nvPr>
            <p:ph type="sldNum" sz="quarter" idx="11"/>
          </p:nvPr>
        </p:nvSpPr>
        <p:spPr/>
        <p:txBody>
          <a:bodyPr/>
          <a:lstStyle/>
          <a:p>
            <a:fld id="{7FBF2A48-07AB-4988-9B71-A4122DE9FCAE}" type="slidenum">
              <a:rPr lang="en-US" smtClean="0"/>
              <a:pPr/>
              <a:t>45</a:t>
            </a:fld>
            <a:endParaRPr lang="en-US" dirty="0"/>
          </a:p>
        </p:txBody>
      </p:sp>
    </p:spTree>
    <p:extLst>
      <p:ext uri="{BB962C8B-B14F-4D97-AF65-F5344CB8AC3E}">
        <p14:creationId xmlns:p14="http://schemas.microsoft.com/office/powerpoint/2010/main" val="3051942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000044-BC69-4D96-3AAE-2236EAAB8D2D}"/>
              </a:ext>
            </a:extLst>
          </p:cNvPr>
          <p:cNvSpPr>
            <a:spLocks noGrp="1"/>
          </p:cNvSpPr>
          <p:nvPr>
            <p:ph type="title"/>
          </p:nvPr>
        </p:nvSpPr>
        <p:spPr/>
        <p:txBody>
          <a:bodyPr/>
          <a:lstStyle/>
          <a:p>
            <a:endParaRPr lang="en-GB"/>
          </a:p>
        </p:txBody>
      </p:sp>
      <p:sp>
        <p:nvSpPr>
          <p:cNvPr id="4" name="Slide Number Placeholder 3">
            <a:extLst>
              <a:ext uri="{FF2B5EF4-FFF2-40B4-BE49-F238E27FC236}">
                <a16:creationId xmlns:a16="http://schemas.microsoft.com/office/drawing/2014/main" id="{92EE802C-2487-7D67-62FB-5306D12E778E}"/>
              </a:ext>
            </a:extLst>
          </p:cNvPr>
          <p:cNvSpPr>
            <a:spLocks noGrp="1"/>
          </p:cNvSpPr>
          <p:nvPr>
            <p:ph type="sldNum" sz="quarter" idx="11"/>
          </p:nvPr>
        </p:nvSpPr>
        <p:spPr/>
        <p:txBody>
          <a:bodyPr/>
          <a:lstStyle/>
          <a:p>
            <a:fld id="{7FBF2A48-07AB-4988-9B71-A4122DE9FCAE}" type="slidenum">
              <a:rPr lang="en-US" smtClean="0"/>
              <a:pPr/>
              <a:t>46</a:t>
            </a:fld>
            <a:endParaRPr lang="en-US" dirty="0"/>
          </a:p>
        </p:txBody>
      </p:sp>
      <p:pic>
        <p:nvPicPr>
          <p:cNvPr id="9" name="Content Placeholder 8">
            <a:extLst>
              <a:ext uri="{FF2B5EF4-FFF2-40B4-BE49-F238E27FC236}">
                <a16:creationId xmlns:a16="http://schemas.microsoft.com/office/drawing/2014/main" id="{7F110147-533B-EBA0-76F8-99E98B54CB2D}"/>
              </a:ext>
            </a:extLst>
          </p:cNvPr>
          <p:cNvPicPr>
            <a:picLocks noGrp="1" noChangeAspect="1"/>
          </p:cNvPicPr>
          <p:nvPr>
            <p:ph idx="1"/>
          </p:nvPr>
        </p:nvPicPr>
        <p:blipFill>
          <a:blip r:embed="rId2"/>
          <a:stretch>
            <a:fillRect/>
          </a:stretch>
        </p:blipFill>
        <p:spPr>
          <a:xfrm>
            <a:off x="228600" y="510287"/>
            <a:ext cx="8816804" cy="6172200"/>
          </a:xfrm>
        </p:spPr>
      </p:pic>
    </p:spTree>
    <p:extLst>
      <p:ext uri="{BB962C8B-B14F-4D97-AF65-F5344CB8AC3E}">
        <p14:creationId xmlns:p14="http://schemas.microsoft.com/office/powerpoint/2010/main" val="13648702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9EFA0447-D49E-4F72-B1BF-97EE6742323C}" type="slidenum">
              <a:rPr lang="en-US"/>
              <a:pPr/>
              <a:t>5</a:t>
            </a:fld>
            <a:endParaRPr lang="en-US" dirty="0"/>
          </a:p>
        </p:txBody>
      </p:sp>
      <p:sp>
        <p:nvSpPr>
          <p:cNvPr id="171010" name="Rectangle 2"/>
          <p:cNvSpPr>
            <a:spLocks noGrp="1" noChangeArrowheads="1"/>
          </p:cNvSpPr>
          <p:nvPr>
            <p:ph type="title"/>
          </p:nvPr>
        </p:nvSpPr>
        <p:spPr/>
        <p:txBody>
          <a:bodyPr/>
          <a:lstStyle/>
          <a:p>
            <a:r>
              <a:rPr lang="en-US" dirty="0"/>
              <a:t>Wireless Applications</a:t>
            </a:r>
          </a:p>
        </p:txBody>
      </p:sp>
      <p:sp>
        <p:nvSpPr>
          <p:cNvPr id="171011" name="Rectangle 3"/>
          <p:cNvSpPr>
            <a:spLocks noGrp="1" noChangeArrowheads="1"/>
          </p:cNvSpPr>
          <p:nvPr>
            <p:ph type="body" idx="1"/>
          </p:nvPr>
        </p:nvSpPr>
        <p:spPr/>
        <p:txBody>
          <a:bodyPr/>
          <a:lstStyle/>
          <a:p>
            <a:r>
              <a:rPr lang="en-US" dirty="0"/>
              <a:t>Wireless communications are very common in all areas</a:t>
            </a:r>
          </a:p>
          <a:p>
            <a:r>
              <a:rPr lang="en-US" dirty="0"/>
              <a:t>Several sectors use wireless more extensively than others:</a:t>
            </a:r>
          </a:p>
          <a:p>
            <a:pPr lvl="1"/>
            <a:r>
              <a:rPr lang="en-US" dirty="0"/>
              <a:t>Education</a:t>
            </a:r>
          </a:p>
          <a:p>
            <a:pPr lvl="1"/>
            <a:r>
              <a:rPr lang="en-US" dirty="0"/>
              <a:t>Business</a:t>
            </a:r>
          </a:p>
          <a:p>
            <a:pPr lvl="1"/>
            <a:r>
              <a:rPr lang="en-US" dirty="0"/>
              <a:t>Industry</a:t>
            </a:r>
          </a:p>
          <a:p>
            <a:pPr lvl="1"/>
            <a:r>
              <a:rPr lang="en-US" dirty="0"/>
              <a:t>Travel</a:t>
            </a:r>
          </a:p>
          <a:p>
            <a:pPr lvl="1"/>
            <a:r>
              <a:rPr lang="en-US" dirty="0"/>
              <a:t>Public safety</a:t>
            </a:r>
          </a:p>
          <a:p>
            <a:pPr lvl="1"/>
            <a:r>
              <a:rPr lang="en-US" dirty="0"/>
              <a:t>Health care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505BA093-8E9A-41E5-AC5A-ECF117F5635E}" type="slidenum">
              <a:rPr lang="en-US"/>
              <a:pPr/>
              <a:t>6</a:t>
            </a:fld>
            <a:endParaRPr lang="en-US" dirty="0"/>
          </a:p>
        </p:txBody>
      </p:sp>
      <p:sp>
        <p:nvSpPr>
          <p:cNvPr id="172034" name="Rectangle 2"/>
          <p:cNvSpPr>
            <a:spLocks noGrp="1" noChangeArrowheads="1"/>
          </p:cNvSpPr>
          <p:nvPr>
            <p:ph type="title"/>
          </p:nvPr>
        </p:nvSpPr>
        <p:spPr/>
        <p:txBody>
          <a:bodyPr/>
          <a:lstStyle/>
          <a:p>
            <a:r>
              <a:rPr lang="en-US" dirty="0"/>
              <a:t>Education</a:t>
            </a:r>
          </a:p>
        </p:txBody>
      </p:sp>
      <p:sp>
        <p:nvSpPr>
          <p:cNvPr id="172035" name="Rectangle 3"/>
          <p:cNvSpPr>
            <a:spLocks noGrp="1" noChangeArrowheads="1"/>
          </p:cNvSpPr>
          <p:nvPr>
            <p:ph type="body" idx="1"/>
          </p:nvPr>
        </p:nvSpPr>
        <p:spPr>
          <a:xfrm>
            <a:off x="533400" y="1447800"/>
            <a:ext cx="8077200" cy="4572000"/>
          </a:xfrm>
        </p:spPr>
        <p:txBody>
          <a:bodyPr/>
          <a:lstStyle/>
          <a:p>
            <a:r>
              <a:rPr lang="en-US" dirty="0"/>
              <a:t>Educational institutions were among the first to adopt wireless technology</a:t>
            </a:r>
          </a:p>
          <a:p>
            <a:pPr lvl="1"/>
            <a:r>
              <a:rPr lang="en-US" dirty="0"/>
              <a:t>Teachers can create presentations on a laptop and carry them into any classroom where it will connect automatically to the campus network</a:t>
            </a:r>
          </a:p>
          <a:p>
            <a:pPr lvl="1"/>
            <a:r>
              <a:rPr lang="en-US" dirty="0"/>
              <a:t>Students can easily connect wirelessly to a campus network</a:t>
            </a:r>
          </a:p>
          <a:p>
            <a:r>
              <a:rPr lang="en-US" dirty="0"/>
              <a:t>WLAN technology translates into cost savings for schools</a:t>
            </a:r>
          </a:p>
          <a:p>
            <a:pPr lvl="1"/>
            <a:r>
              <a:rPr lang="en-US" dirty="0"/>
              <a:t>Reduces need for wiring and infrastructure</a:t>
            </a:r>
          </a:p>
          <a:p>
            <a:pPr lvl="1"/>
            <a:r>
              <a:rPr lang="en-US" dirty="0"/>
              <a:t>Fewer computer labs necessary</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31D74E4D-11AE-46CC-9FBD-374B3F89620F}" type="slidenum">
              <a:rPr lang="en-US"/>
              <a:pPr/>
              <a:t>7</a:t>
            </a:fld>
            <a:endParaRPr lang="en-US" dirty="0"/>
          </a:p>
        </p:txBody>
      </p:sp>
      <p:sp>
        <p:nvSpPr>
          <p:cNvPr id="173058" name="Rectangle 2"/>
          <p:cNvSpPr>
            <a:spLocks noGrp="1" noChangeArrowheads="1"/>
          </p:cNvSpPr>
          <p:nvPr>
            <p:ph type="title"/>
          </p:nvPr>
        </p:nvSpPr>
        <p:spPr/>
        <p:txBody>
          <a:bodyPr/>
          <a:lstStyle/>
          <a:p>
            <a:r>
              <a:rPr lang="en-US" dirty="0"/>
              <a:t>Business</a:t>
            </a:r>
          </a:p>
        </p:txBody>
      </p:sp>
      <p:sp>
        <p:nvSpPr>
          <p:cNvPr id="173059" name="Rectangle 3"/>
          <p:cNvSpPr>
            <a:spLocks noGrp="1" noChangeArrowheads="1"/>
          </p:cNvSpPr>
          <p:nvPr>
            <p:ph type="body" idx="1"/>
          </p:nvPr>
        </p:nvSpPr>
        <p:spPr/>
        <p:txBody>
          <a:bodyPr/>
          <a:lstStyle/>
          <a:p>
            <a:r>
              <a:rPr lang="en-US" dirty="0"/>
              <a:t>The introduction of wireless access in conference rooms provides all employees with a mobile office</a:t>
            </a:r>
          </a:p>
          <a:p>
            <a:r>
              <a:rPr lang="en-US" dirty="0"/>
              <a:t>Employees no longer have to compete for an available wired connection or carry cables with them</a:t>
            </a:r>
          </a:p>
          <a:p>
            <a:r>
              <a:rPr lang="en-US" dirty="0"/>
              <a:t>A Cisco study showed that wireless communications increased productivity by 86 minutes per day per user</a:t>
            </a:r>
          </a:p>
          <a:p>
            <a:r>
              <a:rPr lang="en-US" dirty="0"/>
              <a:t>Small office/home office (SOHO) business can also benefit from wireless data communications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Slide Number Placeholder 4"/>
          <p:cNvSpPr>
            <a:spLocks noGrp="1"/>
          </p:cNvSpPr>
          <p:nvPr>
            <p:ph type="sldNum" sz="quarter" idx="11"/>
          </p:nvPr>
        </p:nvSpPr>
        <p:spPr/>
        <p:txBody>
          <a:bodyPr/>
          <a:lstStyle/>
          <a:p>
            <a:fld id="{47730C45-30BA-4F60-BCEB-CD3B9CEF917A}" type="slidenum">
              <a:rPr lang="en-US"/>
              <a:pPr/>
              <a:t>8</a:t>
            </a:fld>
            <a:endParaRPr lang="en-US" dirty="0"/>
          </a:p>
        </p:txBody>
      </p:sp>
      <p:sp>
        <p:nvSpPr>
          <p:cNvPr id="174082" name="Rectangle 2"/>
          <p:cNvSpPr>
            <a:spLocks noGrp="1" noChangeArrowheads="1"/>
          </p:cNvSpPr>
          <p:nvPr>
            <p:ph type="title"/>
          </p:nvPr>
        </p:nvSpPr>
        <p:spPr/>
        <p:txBody>
          <a:bodyPr/>
          <a:lstStyle/>
          <a:p>
            <a:r>
              <a:rPr lang="en-US" dirty="0"/>
              <a:t>Industry</a:t>
            </a:r>
          </a:p>
        </p:txBody>
      </p:sp>
      <p:sp>
        <p:nvSpPr>
          <p:cNvPr id="174083" name="Rectangle 3"/>
          <p:cNvSpPr>
            <a:spLocks noGrp="1" noChangeArrowheads="1"/>
          </p:cNvSpPr>
          <p:nvPr>
            <p:ph type="body" idx="1"/>
          </p:nvPr>
        </p:nvSpPr>
        <p:spPr/>
        <p:txBody>
          <a:bodyPr/>
          <a:lstStyle/>
          <a:p>
            <a:r>
              <a:rPr lang="en-US" dirty="0"/>
              <a:t>Examples of wireless data transmission can be found in the fields of construction, warehouse management, and manufacturing</a:t>
            </a:r>
          </a:p>
          <a:p>
            <a:r>
              <a:rPr lang="en-US" dirty="0"/>
              <a:t>Construction examples:</a:t>
            </a:r>
          </a:p>
          <a:p>
            <a:pPr lvl="1"/>
            <a:r>
              <a:rPr lang="en-US" dirty="0"/>
              <a:t>Construction equipment (bulldozers and earth graders) have wireless devices that turn them into smart machines capable of precise positioning using a </a:t>
            </a:r>
            <a:r>
              <a:rPr lang="en-US" b="1" dirty="0"/>
              <a:t>global positioning system (GPS)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09D8F7F7-50AD-47F7-BDC1-28FBBA0E9AF1}" type="slidenum">
              <a:rPr lang="en-US" smtClean="0"/>
              <a:pPr/>
              <a:t>9</a:t>
            </a:fld>
            <a:endParaRPr lang="en-US" dirty="0"/>
          </a:p>
        </p:txBody>
      </p:sp>
      <p:pic>
        <p:nvPicPr>
          <p:cNvPr id="1026" name="Picture 2" descr="C:\Users\Julie\Documents\DropBox\InstructorManuals\CWNA\PPTs-new\fIGURES\Figure 1-2.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142999"/>
            <a:ext cx="5562600" cy="4036119"/>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38200" y="5715000"/>
            <a:ext cx="3504486" cy="400110"/>
          </a:xfrm>
          <a:prstGeom prst="rect">
            <a:avLst/>
          </a:prstGeom>
          <a:noFill/>
        </p:spPr>
        <p:txBody>
          <a:bodyPr wrap="none" rtlCol="0">
            <a:spAutoFit/>
          </a:bodyPr>
          <a:lstStyle/>
          <a:p>
            <a:r>
              <a:rPr lang="en-US" dirty="0">
                <a:solidFill>
                  <a:schemeClr val="tx1"/>
                </a:solidFill>
                <a:latin typeface="+mj-lt"/>
              </a:rPr>
              <a:t>Figure 1-2  GPS on bulldozer</a:t>
            </a:r>
          </a:p>
        </p:txBody>
      </p:sp>
    </p:spTree>
    <p:extLst>
      <p:ext uri="{BB962C8B-B14F-4D97-AF65-F5344CB8AC3E}">
        <p14:creationId xmlns:p14="http://schemas.microsoft.com/office/powerpoint/2010/main" val="1404939903"/>
      </p:ext>
    </p:extLst>
  </p:cSld>
  <p:clrMapOvr>
    <a:masterClrMapping/>
  </p:clrMapOvr>
</p:sld>
</file>

<file path=ppt/theme/theme1.xml><?xml version="1.0" encoding="utf-8"?>
<a:theme xmlns:a="http://schemas.openxmlformats.org/drawingml/2006/main" name="Default Design">
  <a:themeElements>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Default Design">
  <a:themeElements>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fontScheme name="3_Default Design">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000" b="0" i="0" u="none" strike="noStrike" cap="none" normalizeH="0" baseline="0" smtClean="0">
            <a:ln>
              <a:noFill/>
            </a:ln>
            <a:solidFill>
              <a:srgbClr val="FFFFFF"/>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Default Design 8">
        <a:dk1>
          <a:srgbClr val="000000"/>
        </a:dk1>
        <a:lt1>
          <a:srgbClr val="FFFFFF"/>
        </a:lt1>
        <a:dk2>
          <a:srgbClr val="000000"/>
        </a:dk2>
        <a:lt2>
          <a:srgbClr val="808080"/>
        </a:lt2>
        <a:accent1>
          <a:srgbClr val="FFFFFF"/>
        </a:accent1>
        <a:accent2>
          <a:srgbClr val="3333CC"/>
        </a:accent2>
        <a:accent3>
          <a:srgbClr val="FFFFFF"/>
        </a:accent3>
        <a:accent4>
          <a:srgbClr val="000000"/>
        </a:accent4>
        <a:accent5>
          <a:srgbClr val="FFFFFF"/>
        </a:accent5>
        <a:accent6>
          <a:srgbClr val="2D2DB9"/>
        </a:accent6>
        <a:hlink>
          <a:srgbClr val="FFFFFF"/>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2219</Words>
  <Application>Microsoft Office PowerPoint</Application>
  <PresentationFormat>On-screen Show (4:3)</PresentationFormat>
  <Paragraphs>259</Paragraphs>
  <Slides>46</Slides>
  <Notes>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46</vt:i4>
      </vt:variant>
    </vt:vector>
  </HeadingPairs>
  <TitlesOfParts>
    <vt:vector size="53" baseType="lpstr">
      <vt:lpstr>Arial</vt:lpstr>
      <vt:lpstr>Calibri</vt:lpstr>
      <vt:lpstr>Times New Roman</vt:lpstr>
      <vt:lpstr>Times-Roman</vt:lpstr>
      <vt:lpstr>UniversLTStd</vt:lpstr>
      <vt:lpstr>Default Design</vt:lpstr>
      <vt:lpstr>3_Default Design</vt:lpstr>
      <vt:lpstr>Wireless Computer Networks   </vt:lpstr>
      <vt:lpstr>Course Information (cont.)</vt:lpstr>
      <vt:lpstr>Wireless Network Introduction</vt:lpstr>
      <vt:lpstr>Objectives</vt:lpstr>
      <vt:lpstr>Wireless Applications</vt:lpstr>
      <vt:lpstr>Education</vt:lpstr>
      <vt:lpstr>Business</vt:lpstr>
      <vt:lpstr>Industry</vt:lpstr>
      <vt:lpstr>PowerPoint Presentation</vt:lpstr>
      <vt:lpstr>Industry</vt:lpstr>
      <vt:lpstr>Industry</vt:lpstr>
      <vt:lpstr>PowerPoint Presentation</vt:lpstr>
      <vt:lpstr>Travel</vt:lpstr>
      <vt:lpstr>Public Safety</vt:lpstr>
      <vt:lpstr>Health Care</vt:lpstr>
      <vt:lpstr>Health Care</vt:lpstr>
      <vt:lpstr>PowerPoint Presentation</vt:lpstr>
      <vt:lpstr>Wireless Advantages and Disadvantages: Advantages</vt:lpstr>
      <vt:lpstr>Wireless Advantages and Disadvantages: Advantages</vt:lpstr>
      <vt:lpstr>Wireless Advantages and Disadvantages: Advantages</vt:lpstr>
      <vt:lpstr>Wireless Advantages and Disadvantages: Advantages</vt:lpstr>
      <vt:lpstr>PowerPoint Presentation</vt:lpstr>
      <vt:lpstr>Wireless Advantages and Disadvantages: Disadvantages</vt:lpstr>
      <vt:lpstr>Wireless Advantages and Disadvantages: Disadvantages</vt:lpstr>
      <vt:lpstr>PowerPoint Presentation</vt:lpstr>
      <vt:lpstr>Wireless Network Risks </vt:lpstr>
      <vt:lpstr>Piggybacking</vt:lpstr>
      <vt:lpstr>Wardriving</vt:lpstr>
      <vt:lpstr>Evil Twin Attacks</vt:lpstr>
      <vt:lpstr>Evil Twin Attacks Cont.</vt:lpstr>
      <vt:lpstr>Wireless Sniffing</vt:lpstr>
      <vt:lpstr>Unauthorized Computer Access</vt:lpstr>
      <vt:lpstr>Theft of Mobile Devices</vt:lpstr>
      <vt:lpstr>Internet of Things</vt:lpstr>
      <vt:lpstr>Wireless Standards Organizations and Regulatory Agencies</vt:lpstr>
      <vt:lpstr>International Telecommunication Union Radio Communication Sector (ITU-R)</vt:lpstr>
      <vt:lpstr>Internet Engineering Task Force(IETF)</vt:lpstr>
      <vt:lpstr>(IETF) cont.</vt:lpstr>
      <vt:lpstr>International Organization for Standardization (ISO)</vt:lpstr>
      <vt:lpstr>Institute of Electrical and Electronics Engineers (IEEE)</vt:lpstr>
      <vt:lpstr>Federal Communications Commission (FCC)</vt:lpstr>
      <vt:lpstr>Licensed and unlicensed frequencies</vt:lpstr>
      <vt:lpstr>Wi-Fi Alliance</vt:lpstr>
      <vt:lpstr>Wi-Fi Alliance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CWNA Guide to Wireless LANs,Third Edition</dc:title>
  <dc:subject>Chapter One</dc:subject>
  <dc:creator/>
  <cp:lastModifiedBy/>
  <cp:revision>235</cp:revision>
  <dcterms:created xsi:type="dcterms:W3CDTF">2002-09-27T23:29:22Z</dcterms:created>
  <dcterms:modified xsi:type="dcterms:W3CDTF">2024-03-01T20:56:58Z</dcterms:modified>
</cp:coreProperties>
</file>